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96" r:id="rId2"/>
    <p:sldId id="298" r:id="rId3"/>
    <p:sldId id="300" r:id="rId4"/>
    <p:sldId id="287" r:id="rId5"/>
    <p:sldId id="288" r:id="rId6"/>
    <p:sldId id="289" r:id="rId7"/>
    <p:sldId id="291" r:id="rId8"/>
    <p:sldId id="292" r:id="rId9"/>
    <p:sldId id="293" r:id="rId10"/>
    <p:sldId id="294" r:id="rId11"/>
    <p:sldId id="295" r:id="rId12"/>
    <p:sldId id="263" r:id="rId13"/>
    <p:sldId id="265" r:id="rId14"/>
    <p:sldId id="266" r:id="rId15"/>
    <p:sldId id="267" r:id="rId16"/>
    <p:sldId id="268" r:id="rId17"/>
    <p:sldId id="269" r:id="rId18"/>
    <p:sldId id="270" r:id="rId19"/>
    <p:sldId id="271" r:id="rId20"/>
    <p:sldId id="284" r:id="rId21"/>
    <p:sldId id="272" r:id="rId22"/>
    <p:sldId id="274" r:id="rId23"/>
    <p:sldId id="276" r:id="rId24"/>
    <p:sldId id="277" r:id="rId25"/>
    <p:sldId id="299" r:id="rId26"/>
    <p:sldId id="278" r:id="rId27"/>
    <p:sldId id="279" r:id="rId28"/>
    <p:sldId id="280" r:id="rId2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41" autoAdjust="0"/>
    <p:restoredTop sz="95503"/>
  </p:normalViewPr>
  <p:slideViewPr>
    <p:cSldViewPr snapToGrid="0">
      <p:cViewPr varScale="1">
        <p:scale>
          <a:sx n="108" d="100"/>
          <a:sy n="108" d="100"/>
        </p:scale>
        <p:origin x="14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8BDA9-E11E-4A95-8D97-5BAB319DD3CE}" type="datetimeFigureOut">
              <a:rPr lang="nl-NL" smtClean="0"/>
              <a:t>27-05-19</a:t>
            </a:fld>
            <a:endParaRPr lang="nl-N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203DF-089B-4954-8723-2EA9ACEB2C58}" type="slidenum">
              <a:rPr lang="nl-NL" smtClean="0"/>
              <a:t>‹#›</a:t>
            </a:fld>
            <a:endParaRPr lang="nl-NL"/>
          </a:p>
        </p:txBody>
      </p:sp>
    </p:spTree>
    <p:extLst>
      <p:ext uri="{BB962C8B-B14F-4D97-AF65-F5344CB8AC3E}">
        <p14:creationId xmlns:p14="http://schemas.microsoft.com/office/powerpoint/2010/main" val="1978349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CE6E0BF-6C50-4F43-86CE-DCE0AAFF3EDF}" type="slidenum">
              <a:rPr lang="en-GB"/>
              <a:pPr/>
              <a:t>9</a:t>
            </a:fld>
            <a:endParaRPr lang="en-GB"/>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2923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8A526C53-7E87-463E-BD59-FAFE03AD71C1}" type="slidenum">
              <a:rPr lang="en-GB"/>
              <a:pPr/>
              <a:t>16</a:t>
            </a:fld>
            <a:endParaRPr lang="en-GB"/>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GB"/>
          </a:p>
        </p:txBody>
      </p:sp>
    </p:spTree>
    <p:extLst>
      <p:ext uri="{BB962C8B-B14F-4D97-AF65-F5344CB8AC3E}">
        <p14:creationId xmlns:p14="http://schemas.microsoft.com/office/powerpoint/2010/main" val="196670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3BC732-FE5A-49DA-81AB-00579BCA527D}" type="datetimeFigureOut">
              <a:rPr lang="nl-NL" smtClean="0"/>
              <a:t>27-05-19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4202896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BC732-FE5A-49DA-81AB-00579BCA527D}" type="datetimeFigureOut">
              <a:rPr lang="nl-NL" smtClean="0"/>
              <a:t>27-05-19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508982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BC732-FE5A-49DA-81AB-00579BCA527D}" type="datetimeFigureOut">
              <a:rPr lang="nl-NL" smtClean="0"/>
              <a:t>27-05-19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81390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3BC732-FE5A-49DA-81AB-00579BCA527D}" type="datetimeFigureOut">
              <a:rPr lang="nl-NL" smtClean="0"/>
              <a:t>27-05-19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36167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3BC732-FE5A-49DA-81AB-00579BCA527D}" type="datetimeFigureOut">
              <a:rPr lang="nl-NL" smtClean="0"/>
              <a:t>27-05-19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186924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3BC732-FE5A-49DA-81AB-00579BCA527D}" type="datetimeFigureOut">
              <a:rPr lang="nl-NL" smtClean="0"/>
              <a:t>27-05-19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375756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3BC732-FE5A-49DA-81AB-00579BCA527D}" type="datetimeFigureOut">
              <a:rPr lang="nl-NL" smtClean="0"/>
              <a:t>27-05-19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343569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3BC732-FE5A-49DA-81AB-00579BCA527D}" type="datetimeFigureOut">
              <a:rPr lang="nl-NL" smtClean="0"/>
              <a:t>27-05-19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184021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3BC732-FE5A-49DA-81AB-00579BCA527D}" type="datetimeFigureOut">
              <a:rPr lang="nl-NL" smtClean="0"/>
              <a:t>27-05-19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2426785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BC732-FE5A-49DA-81AB-00579BCA527D}" type="datetimeFigureOut">
              <a:rPr lang="nl-NL" smtClean="0"/>
              <a:t>27-05-19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333101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3BC732-FE5A-49DA-81AB-00579BCA527D}" type="datetimeFigureOut">
              <a:rPr lang="nl-NL" smtClean="0"/>
              <a:t>27-05-19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84241AD5-CA48-43A5-A8C6-4ADF7529861E}" type="slidenum">
              <a:rPr lang="nl-NL" smtClean="0"/>
              <a:t>‹#›</a:t>
            </a:fld>
            <a:endParaRPr lang="nl-NL"/>
          </a:p>
        </p:txBody>
      </p:sp>
    </p:spTree>
    <p:extLst>
      <p:ext uri="{BB962C8B-B14F-4D97-AF65-F5344CB8AC3E}">
        <p14:creationId xmlns:p14="http://schemas.microsoft.com/office/powerpoint/2010/main" val="512088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3BC732-FE5A-49DA-81AB-00579BCA527D}" type="datetimeFigureOut">
              <a:rPr lang="nl-NL" smtClean="0"/>
              <a:t>27-05-19</a:t>
            </a:fld>
            <a:endParaRPr lang="nl-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41AD5-CA48-43A5-A8C6-4ADF7529861E}" type="slidenum">
              <a:rPr lang="nl-NL" smtClean="0"/>
              <a:t>‹#›</a:t>
            </a:fld>
            <a:endParaRPr lang="nl-NL"/>
          </a:p>
        </p:txBody>
      </p:sp>
    </p:spTree>
    <p:extLst>
      <p:ext uri="{BB962C8B-B14F-4D97-AF65-F5344CB8AC3E}">
        <p14:creationId xmlns:p14="http://schemas.microsoft.com/office/powerpoint/2010/main" val="22936629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genomenewsnetwork.org/articles/04_00/island_mice.s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nu.nl/dieren/4724001/apen-in-indonesie-ruilen-gestolen-spullen-voedsel-.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2200" y="3804855"/>
            <a:ext cx="6578600" cy="3053145"/>
          </a:xfrm>
          <a:prstGeom prst="rect">
            <a:avLst/>
          </a:prstGeom>
        </p:spPr>
      </p:pic>
      <p:pic>
        <p:nvPicPr>
          <p:cNvPr id="3" name="Picture 2"/>
          <p:cNvPicPr>
            <a:picLocks noChangeAspect="1"/>
          </p:cNvPicPr>
          <p:nvPr/>
        </p:nvPicPr>
        <p:blipFill>
          <a:blip r:embed="rId3"/>
          <a:stretch>
            <a:fillRect/>
          </a:stretch>
        </p:blipFill>
        <p:spPr>
          <a:xfrm>
            <a:off x="393700" y="165100"/>
            <a:ext cx="8382000" cy="3771900"/>
          </a:xfrm>
          <a:prstGeom prst="rect">
            <a:avLst/>
          </a:prstGeom>
        </p:spPr>
      </p:pic>
    </p:spTree>
    <p:extLst>
      <p:ext uri="{BB962C8B-B14F-4D97-AF65-F5344CB8AC3E}">
        <p14:creationId xmlns:p14="http://schemas.microsoft.com/office/powerpoint/2010/main" val="175877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Populatiegenetica</a:t>
            </a:r>
          </a:p>
        </p:txBody>
      </p:sp>
      <p:sp>
        <p:nvSpPr>
          <p:cNvPr id="3" name="Content Placeholder 2"/>
          <p:cNvSpPr>
            <a:spLocks noGrp="1"/>
          </p:cNvSpPr>
          <p:nvPr>
            <p:ph idx="1"/>
          </p:nvPr>
        </p:nvSpPr>
        <p:spPr>
          <a:xfrm>
            <a:off x="457200" y="1600200"/>
            <a:ext cx="8229600" cy="4853136"/>
          </a:xfrm>
        </p:spPr>
        <p:txBody>
          <a:bodyPr>
            <a:normAutofit/>
          </a:bodyPr>
          <a:lstStyle/>
          <a:p>
            <a:pPr>
              <a:buNone/>
            </a:pPr>
            <a:r>
              <a:rPr lang="nl-NL" sz="2000" b="1" dirty="0"/>
              <a:t>Microevolutie</a:t>
            </a:r>
            <a:r>
              <a:rPr lang="nl-NL" sz="2000" dirty="0"/>
              <a:t>	verandering in allelfrequenties in een populatie van 			generatie op generatie</a:t>
            </a:r>
          </a:p>
          <a:p>
            <a:pPr>
              <a:buNone/>
            </a:pPr>
            <a:endParaRPr lang="nl-NL" sz="2000" b="1" dirty="0"/>
          </a:p>
          <a:p>
            <a:pPr>
              <a:buNone/>
            </a:pPr>
            <a:r>
              <a:rPr lang="nl-NL" sz="2000" dirty="0"/>
              <a:t>In het voorbeeld:	allelen voor grote snavels zullen meer voorkomen </a:t>
            </a:r>
            <a:r>
              <a:rPr lang="nl-NL" sz="2000" b="1" dirty="0"/>
              <a:t>na selectie</a:t>
            </a:r>
            <a:r>
              <a:rPr lang="nl-NL" sz="2000" dirty="0"/>
              <a:t> (survival of the fittest)</a:t>
            </a:r>
            <a:endParaRPr lang="nl-NL" sz="2000" b="1" dirty="0"/>
          </a:p>
          <a:p>
            <a:pPr>
              <a:buNone/>
            </a:pPr>
            <a:endParaRPr lang="nl-NL" sz="2000" dirty="0"/>
          </a:p>
          <a:p>
            <a:pPr>
              <a:buNone/>
            </a:pPr>
            <a:r>
              <a:rPr lang="nl-NL" sz="2000" dirty="0"/>
              <a:t>Drie oorzaken van veranderende </a:t>
            </a:r>
            <a:r>
              <a:rPr lang="nl-NL" sz="2000" dirty="0" err="1"/>
              <a:t>allelfrequenties</a:t>
            </a:r>
            <a:r>
              <a:rPr lang="nl-NL" sz="2000" dirty="0"/>
              <a:t>	</a:t>
            </a:r>
          </a:p>
          <a:p>
            <a:pPr lvl="1"/>
            <a:r>
              <a:rPr lang="nl-NL" b="1" dirty="0">
                <a:solidFill>
                  <a:srgbClr val="FF0000"/>
                </a:solidFill>
              </a:rPr>
              <a:t>natuurlijke selectie</a:t>
            </a:r>
          </a:p>
          <a:p>
            <a:pPr lvl="1"/>
            <a:r>
              <a:rPr lang="nl-NL" b="1" dirty="0">
                <a:solidFill>
                  <a:srgbClr val="FF0000"/>
                </a:solidFill>
              </a:rPr>
              <a:t>genetische drift</a:t>
            </a:r>
            <a:r>
              <a:rPr lang="nl-NL" dirty="0">
                <a:solidFill>
                  <a:srgbClr val="FF0000"/>
                </a:solidFill>
              </a:rPr>
              <a:t> (toeval)</a:t>
            </a:r>
            <a:endParaRPr lang="nl-NL" b="1" dirty="0">
              <a:solidFill>
                <a:srgbClr val="FF0000"/>
              </a:solidFill>
            </a:endParaRPr>
          </a:p>
          <a:p>
            <a:pPr lvl="1"/>
            <a:r>
              <a:rPr lang="nl-NL" b="1" dirty="0">
                <a:solidFill>
                  <a:srgbClr val="FF0000"/>
                </a:solidFill>
              </a:rPr>
              <a:t>genetische flow</a:t>
            </a:r>
            <a:r>
              <a:rPr lang="nl-NL" dirty="0">
                <a:solidFill>
                  <a:srgbClr val="FF0000"/>
                </a:solidFill>
              </a:rPr>
              <a:t> (overdracht tussen populaties)</a:t>
            </a:r>
            <a:r>
              <a:rPr lang="nl-NL" sz="1600" dirty="0"/>
              <a:t>	</a:t>
            </a:r>
          </a:p>
          <a:p>
            <a:pPr>
              <a:buNone/>
            </a:pPr>
            <a:endParaRPr lang="nl-NL" sz="2000" dirty="0"/>
          </a:p>
          <a:p>
            <a:pPr>
              <a:buNone/>
            </a:pPr>
            <a:r>
              <a:rPr lang="nl-NL" sz="2000" dirty="0"/>
              <a:t>Elk van deze oorzaken verandert de genetische samenstelling van de populatie, maar alleen </a:t>
            </a:r>
            <a:r>
              <a:rPr lang="nl-NL" sz="2000" b="1" dirty="0"/>
              <a:t>natuurlijke selectie</a:t>
            </a:r>
            <a:r>
              <a:rPr lang="nl-NL" sz="2000" dirty="0"/>
              <a:t> zorgt voor </a:t>
            </a:r>
            <a:r>
              <a:rPr lang="nl-NL" sz="2000" b="1" dirty="0"/>
              <a:t>adaptatie</a:t>
            </a:r>
            <a:r>
              <a:rPr lang="nl-NL" sz="2000" dirty="0"/>
              <a:t>. </a:t>
            </a:r>
          </a:p>
          <a:p>
            <a:pPr>
              <a:buNone/>
            </a:pPr>
            <a:endParaRPr lang="nl-NL" sz="2000" dirty="0"/>
          </a:p>
          <a:p>
            <a:pPr>
              <a:buNone/>
            </a:pPr>
            <a:endParaRPr lang="nl-NL" sz="2000" dirty="0"/>
          </a:p>
        </p:txBody>
      </p:sp>
      <p:sp>
        <p:nvSpPr>
          <p:cNvPr id="4" name="Slide Number Placeholder 3"/>
          <p:cNvSpPr>
            <a:spLocks noGrp="1"/>
          </p:cNvSpPr>
          <p:nvPr>
            <p:ph type="sldNum" sz="quarter" idx="12"/>
          </p:nvPr>
        </p:nvSpPr>
        <p:spPr/>
        <p:txBody>
          <a:bodyPr/>
          <a:lstStyle/>
          <a:p>
            <a:fld id="{B1BBBE9F-4679-4B2F-9793-8104DC6BB18D}" type="slidenum">
              <a:rPr lang="nl-NL" smtClean="0"/>
              <a:t>10</a:t>
            </a:fld>
            <a:endParaRPr lang="nl-NL"/>
          </a:p>
        </p:txBody>
      </p:sp>
    </p:spTree>
    <p:extLst>
      <p:ext uri="{BB962C8B-B14F-4D97-AF65-F5344CB8AC3E}">
        <p14:creationId xmlns:p14="http://schemas.microsoft.com/office/powerpoint/2010/main" val="95067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Genetische variatie</a:t>
            </a:r>
          </a:p>
        </p:txBody>
      </p:sp>
      <p:sp>
        <p:nvSpPr>
          <p:cNvPr id="3" name="Content Placeholder 2"/>
          <p:cNvSpPr>
            <a:spLocks noGrp="1"/>
          </p:cNvSpPr>
          <p:nvPr>
            <p:ph idx="1"/>
          </p:nvPr>
        </p:nvSpPr>
        <p:spPr/>
        <p:txBody>
          <a:bodyPr>
            <a:normAutofit lnSpcReduction="10000"/>
          </a:bodyPr>
          <a:lstStyle/>
          <a:p>
            <a:pPr>
              <a:buNone/>
            </a:pPr>
            <a:r>
              <a:rPr lang="nl-NL" sz="2000" b="1" dirty="0"/>
              <a:t>Variatie</a:t>
            </a:r>
            <a:r>
              <a:rPr lang="nl-NL" sz="2000" dirty="0"/>
              <a:t> is essentieel voor evolutie</a:t>
            </a:r>
          </a:p>
          <a:p>
            <a:pPr>
              <a:buNone/>
            </a:pPr>
            <a:endParaRPr lang="nl-NL" sz="2000" b="1" dirty="0"/>
          </a:p>
          <a:p>
            <a:pPr>
              <a:buNone/>
            </a:pPr>
            <a:r>
              <a:rPr lang="nl-NL" sz="2000" b="1" dirty="0"/>
              <a:t>Genetische variatie</a:t>
            </a:r>
            <a:r>
              <a:rPr lang="nl-NL" sz="2000" dirty="0"/>
              <a:t>	- binnen een populatie (verschillende allelen)</a:t>
            </a:r>
          </a:p>
          <a:p>
            <a:pPr>
              <a:buNone/>
            </a:pPr>
            <a:r>
              <a:rPr lang="nl-NL" sz="2000" b="1" dirty="0"/>
              <a:t>				</a:t>
            </a:r>
            <a:r>
              <a:rPr lang="nl-NL" sz="2000" dirty="0"/>
              <a:t>- tussen populaties</a:t>
            </a:r>
          </a:p>
          <a:p>
            <a:pPr>
              <a:buNone/>
            </a:pPr>
            <a:endParaRPr lang="nl-NL" sz="2000" b="1" dirty="0"/>
          </a:p>
          <a:p>
            <a:pPr>
              <a:buNone/>
            </a:pPr>
            <a:r>
              <a:rPr lang="nl-NL" sz="2000" b="1" dirty="0"/>
              <a:t>Bronnen van genetische variatie</a:t>
            </a:r>
          </a:p>
          <a:p>
            <a:pPr>
              <a:buNone/>
            </a:pPr>
            <a:r>
              <a:rPr lang="nl-NL" sz="2000" dirty="0"/>
              <a:t>	- ontstaan van nieuwe </a:t>
            </a:r>
            <a:r>
              <a:rPr lang="nl-NL" sz="2000" dirty="0" err="1"/>
              <a:t>allelen</a:t>
            </a:r>
            <a:r>
              <a:rPr lang="nl-NL" sz="2000" dirty="0"/>
              <a:t> door mutaties</a:t>
            </a:r>
          </a:p>
          <a:p>
            <a:pPr>
              <a:buNone/>
            </a:pPr>
            <a:r>
              <a:rPr lang="nl-NL" sz="2000" dirty="0"/>
              <a:t>	- verandering van het aantal kopieën</a:t>
            </a:r>
          </a:p>
          <a:p>
            <a:pPr>
              <a:buNone/>
            </a:pPr>
            <a:r>
              <a:rPr lang="nl-NL" sz="2000" dirty="0"/>
              <a:t>	- snelle reproductie (bijvoorbeeld prokaryoten): snelle verspreiding 		van mutaties</a:t>
            </a:r>
          </a:p>
          <a:p>
            <a:pPr>
              <a:buNone/>
            </a:pPr>
            <a:r>
              <a:rPr lang="nl-NL" sz="2000" dirty="0"/>
              <a:t>	- seksuele voortplanting (</a:t>
            </a:r>
            <a:r>
              <a:rPr lang="nl-NL" sz="2000" dirty="0" err="1"/>
              <a:t>crossing</a:t>
            </a:r>
            <a:r>
              <a:rPr lang="nl-NL" sz="2000" dirty="0"/>
              <a:t> over, onafhankelijke sortering en 					bevruchting)</a:t>
            </a:r>
          </a:p>
          <a:p>
            <a:pPr>
              <a:buNone/>
            </a:pPr>
            <a:endParaRPr lang="nl-NL" sz="2000" dirty="0"/>
          </a:p>
        </p:txBody>
      </p:sp>
      <p:sp>
        <p:nvSpPr>
          <p:cNvPr id="4" name="Slide Number Placeholder 3"/>
          <p:cNvSpPr>
            <a:spLocks noGrp="1"/>
          </p:cNvSpPr>
          <p:nvPr>
            <p:ph type="sldNum" sz="quarter" idx="12"/>
          </p:nvPr>
        </p:nvSpPr>
        <p:spPr/>
        <p:txBody>
          <a:bodyPr/>
          <a:lstStyle/>
          <a:p>
            <a:fld id="{B1BBBE9F-4679-4B2F-9793-8104DC6BB18D}" type="slidenum">
              <a:rPr lang="nl-NL" smtClean="0"/>
              <a:t>11</a:t>
            </a:fld>
            <a:endParaRPr lang="nl-NL"/>
          </a:p>
        </p:txBody>
      </p:sp>
    </p:spTree>
    <p:extLst>
      <p:ext uri="{BB962C8B-B14F-4D97-AF65-F5344CB8AC3E}">
        <p14:creationId xmlns:p14="http://schemas.microsoft.com/office/powerpoint/2010/main" val="765955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Genetische variatie</a:t>
            </a:r>
          </a:p>
        </p:txBody>
      </p:sp>
      <p:sp>
        <p:nvSpPr>
          <p:cNvPr id="3" name="Content Placeholder 2"/>
          <p:cNvSpPr>
            <a:spLocks noGrp="1"/>
          </p:cNvSpPr>
          <p:nvPr>
            <p:ph idx="1"/>
          </p:nvPr>
        </p:nvSpPr>
        <p:spPr>
          <a:xfrm>
            <a:off x="447964" y="1295400"/>
            <a:ext cx="8229600" cy="4525963"/>
          </a:xfrm>
        </p:spPr>
        <p:txBody>
          <a:bodyPr>
            <a:normAutofit lnSpcReduction="10000"/>
          </a:bodyPr>
          <a:lstStyle/>
          <a:p>
            <a:pPr marL="0" indent="0">
              <a:buNone/>
            </a:pPr>
            <a:r>
              <a:rPr lang="nl-NL" sz="2000" dirty="0"/>
              <a:t>Hoe meet je variatie?</a:t>
            </a:r>
          </a:p>
          <a:p>
            <a:pPr marL="0" indent="0">
              <a:buNone/>
            </a:pPr>
            <a:endParaRPr lang="nl-NL" sz="2000" dirty="0"/>
          </a:p>
          <a:p>
            <a:pPr marL="0" indent="0">
              <a:buNone/>
            </a:pPr>
            <a:r>
              <a:rPr lang="nl-NL" sz="2000" b="1" dirty="0"/>
              <a:t>Gen variabiliteit</a:t>
            </a:r>
          </a:p>
          <a:p>
            <a:pPr marL="0" indent="0">
              <a:buNone/>
            </a:pPr>
            <a:r>
              <a:rPr lang="nl-NL" sz="2000" b="1" dirty="0"/>
              <a:t>	</a:t>
            </a:r>
            <a:r>
              <a:rPr lang="nl-NL" sz="2000" dirty="0"/>
              <a:t>Het gemiddelde percentage </a:t>
            </a:r>
            <a:r>
              <a:rPr lang="nl-NL" sz="2000" dirty="0" err="1"/>
              <a:t>loci</a:t>
            </a:r>
            <a:r>
              <a:rPr lang="nl-NL" sz="2000" dirty="0"/>
              <a:t> waarvoor een organisme 	heterozygoot is. </a:t>
            </a:r>
          </a:p>
          <a:p>
            <a:pPr>
              <a:buFont typeface="Wingdings"/>
              <a:buChar char="ð"/>
            </a:pPr>
            <a:r>
              <a:rPr lang="nl-NL" sz="2000" i="1" dirty="0">
                <a:sym typeface="Wingdings"/>
              </a:rPr>
              <a:t>een gemiddelde fruitvlieg is heterozygoot voor 1920 van 13700 </a:t>
            </a:r>
            <a:r>
              <a:rPr lang="nl-NL" sz="2000" i="1" dirty="0" err="1">
                <a:sym typeface="Wingdings"/>
              </a:rPr>
              <a:t>loci</a:t>
            </a:r>
            <a:r>
              <a:rPr lang="nl-NL" sz="2000" i="1" dirty="0">
                <a:sym typeface="Wingdings"/>
              </a:rPr>
              <a:t>. De </a:t>
            </a:r>
            <a:r>
              <a:rPr lang="nl-NL" sz="2000" i="1" u="sng" dirty="0">
                <a:sym typeface="Wingdings"/>
              </a:rPr>
              <a:t>gemiddelde </a:t>
            </a:r>
            <a:r>
              <a:rPr lang="nl-NL" sz="2000" i="1" u="sng" dirty="0" err="1">
                <a:sym typeface="Wingdings"/>
              </a:rPr>
              <a:t>heterozygositeit</a:t>
            </a:r>
            <a:r>
              <a:rPr lang="nl-NL" sz="2000" i="1" u="sng" dirty="0">
                <a:sym typeface="Wingdings"/>
              </a:rPr>
              <a:t> </a:t>
            </a:r>
            <a:r>
              <a:rPr lang="nl-NL" sz="2000" i="1" dirty="0">
                <a:sym typeface="Wingdings"/>
              </a:rPr>
              <a:t>= (1920 / 13700 ) * 100% = 14%</a:t>
            </a:r>
          </a:p>
          <a:p>
            <a:pPr marL="0" indent="0">
              <a:buNone/>
            </a:pPr>
            <a:endParaRPr lang="nl-NL" sz="2000" b="1" i="1" dirty="0">
              <a:sym typeface="Wingdings"/>
            </a:endParaRPr>
          </a:p>
          <a:p>
            <a:pPr marL="0" indent="0">
              <a:buNone/>
            </a:pPr>
            <a:r>
              <a:rPr lang="nl-NL" sz="2000" b="1" dirty="0">
                <a:sym typeface="Wingdings"/>
              </a:rPr>
              <a:t>Nucleotide variabiliteit</a:t>
            </a:r>
            <a:endParaRPr lang="nl-NL" sz="2000" dirty="0">
              <a:sym typeface="Wingdings"/>
            </a:endParaRPr>
          </a:p>
          <a:p>
            <a:pPr marL="0" indent="0">
              <a:buNone/>
            </a:pPr>
            <a:r>
              <a:rPr lang="nl-NL" sz="2000" b="1" dirty="0">
                <a:sym typeface="Wingdings"/>
              </a:rPr>
              <a:t>	</a:t>
            </a:r>
            <a:r>
              <a:rPr lang="nl-NL" sz="2000" dirty="0">
                <a:sym typeface="Wingdings"/>
              </a:rPr>
              <a:t>Het aantal nucleotiden dat gemiddeld verschilt tussen twee 	individuen</a:t>
            </a:r>
          </a:p>
          <a:p>
            <a:pPr>
              <a:buFont typeface="Wingdings"/>
              <a:buChar char="ð"/>
            </a:pPr>
            <a:r>
              <a:rPr lang="nl-NL" sz="2000" i="1" dirty="0">
                <a:sym typeface="Wingdings"/>
              </a:rPr>
              <a:t>Gemiddeld is het aantal verschillende nucleotiden tussen twee fruitvliegen 1,8 miljoen op 180 miljoen nucleotiden = 1,8 miljoen/ 180 miljoen = 1%</a:t>
            </a:r>
            <a:endParaRPr lang="nl-NL" sz="2000" dirty="0">
              <a:sym typeface="Wingdings"/>
            </a:endParaRPr>
          </a:p>
          <a:p>
            <a:pPr marL="0" indent="0">
              <a:buNone/>
            </a:pPr>
            <a:endParaRPr lang="nl-NL" sz="2000" b="1" dirty="0">
              <a:sym typeface="Wingdings"/>
            </a:endParaRPr>
          </a:p>
          <a:p>
            <a:pPr marL="0" indent="0">
              <a:buNone/>
            </a:pPr>
            <a:endParaRPr lang="nl-NL" sz="2000" b="1"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12</a:t>
            </a:fld>
            <a:endParaRPr lang="nl-NL"/>
          </a:p>
        </p:txBody>
      </p:sp>
    </p:spTree>
    <p:extLst>
      <p:ext uri="{BB962C8B-B14F-4D97-AF65-F5344CB8AC3E}">
        <p14:creationId xmlns:p14="http://schemas.microsoft.com/office/powerpoint/2010/main" val="1395423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Variatie en geografie</a:t>
            </a:r>
          </a:p>
        </p:txBody>
      </p:sp>
      <p:sp>
        <p:nvSpPr>
          <p:cNvPr id="3" name="Content Placeholder 2"/>
          <p:cNvSpPr>
            <a:spLocks noGrp="1"/>
          </p:cNvSpPr>
          <p:nvPr>
            <p:ph idx="1"/>
          </p:nvPr>
        </p:nvSpPr>
        <p:spPr>
          <a:xfrm>
            <a:off x="628649" y="1825625"/>
            <a:ext cx="8286751" cy="4351338"/>
          </a:xfrm>
        </p:spPr>
        <p:txBody>
          <a:bodyPr>
            <a:normAutofit/>
          </a:bodyPr>
          <a:lstStyle/>
          <a:p>
            <a:pPr marL="0" indent="0">
              <a:buNone/>
            </a:pPr>
            <a:r>
              <a:rPr lang="nl-NL" sz="2000" dirty="0"/>
              <a:t>soms zijn er variaties tussen populaties die </a:t>
            </a:r>
            <a:r>
              <a:rPr lang="nl-NL" sz="2000" u="sng" dirty="0"/>
              <a:t>gescheiden van elkaar </a:t>
            </a:r>
            <a:r>
              <a:rPr lang="nl-NL" sz="2000" dirty="0"/>
              <a:t>		leven (op verschillende plaatsen)</a:t>
            </a:r>
          </a:p>
          <a:p>
            <a:pPr marL="0" indent="0">
              <a:buNone/>
            </a:pPr>
            <a:r>
              <a:rPr lang="nl-NL" sz="2000" dirty="0"/>
              <a:t>	</a:t>
            </a:r>
          </a:p>
          <a:p>
            <a:pPr marL="0" indent="0">
              <a:buNone/>
            </a:pPr>
            <a:r>
              <a:rPr lang="nl-NL" sz="2000" dirty="0"/>
              <a:t>soms zijn er variaties die </a:t>
            </a:r>
            <a:r>
              <a:rPr lang="nl-NL" sz="2000" u="sng" dirty="0"/>
              <a:t>samenhangen met de locatie</a:t>
            </a:r>
          </a:p>
          <a:p>
            <a:pPr marL="0" indent="0">
              <a:buNone/>
            </a:pPr>
            <a:endParaRPr lang="nl-NL" sz="2000" dirty="0"/>
          </a:p>
          <a:p>
            <a:pPr marL="0" indent="0">
              <a:buNone/>
            </a:pPr>
            <a:r>
              <a:rPr lang="nl-NL" sz="2000" dirty="0"/>
              <a:t>soms zijn er variaties tussen verschillende populaties in hetzelfde 		gebied, doordat er </a:t>
            </a:r>
            <a:r>
              <a:rPr lang="nl-NL" sz="2000" u="sng" dirty="0"/>
              <a:t>onderling geen uitwisseling </a:t>
            </a:r>
            <a:r>
              <a:rPr lang="nl-NL" sz="2000" dirty="0"/>
              <a:t>plaats vindt.</a:t>
            </a:r>
          </a:p>
        </p:txBody>
      </p:sp>
      <p:sp>
        <p:nvSpPr>
          <p:cNvPr id="4" name="Slide Number Placeholder 3"/>
          <p:cNvSpPr>
            <a:spLocks noGrp="1"/>
          </p:cNvSpPr>
          <p:nvPr>
            <p:ph type="sldNum" sz="quarter" idx="12"/>
          </p:nvPr>
        </p:nvSpPr>
        <p:spPr/>
        <p:txBody>
          <a:bodyPr/>
          <a:lstStyle/>
          <a:p>
            <a:fld id="{2F91EBE7-CD3A-4401-987D-0E19CACABA4A}" type="slidenum">
              <a:rPr lang="nl-NL" smtClean="0"/>
              <a:pPr/>
              <a:t>13</a:t>
            </a:fld>
            <a:endParaRPr lang="nl-NL"/>
          </a:p>
        </p:txBody>
      </p:sp>
    </p:spTree>
    <p:extLst>
      <p:ext uri="{BB962C8B-B14F-4D97-AF65-F5344CB8AC3E}">
        <p14:creationId xmlns:p14="http://schemas.microsoft.com/office/powerpoint/2010/main" val="1440508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Variatie en geografie</a:t>
            </a:r>
          </a:p>
        </p:txBody>
      </p:sp>
      <p:sp>
        <p:nvSpPr>
          <p:cNvPr id="3" name="Content Placeholder 2"/>
          <p:cNvSpPr>
            <a:spLocks noGrp="1"/>
          </p:cNvSpPr>
          <p:nvPr>
            <p:ph idx="1"/>
          </p:nvPr>
        </p:nvSpPr>
        <p:spPr>
          <a:xfrm>
            <a:off x="457200" y="1124744"/>
            <a:ext cx="8229600" cy="4525963"/>
          </a:xfrm>
        </p:spPr>
        <p:txBody>
          <a:bodyPr>
            <a:normAutofit/>
          </a:bodyPr>
          <a:lstStyle/>
          <a:p>
            <a:pPr>
              <a:buNone/>
            </a:pPr>
            <a:r>
              <a:rPr lang="nl-NL" sz="2000" dirty="0"/>
              <a:t>Bijvoorbeeld </a:t>
            </a:r>
            <a:r>
              <a:rPr lang="nl-NL" sz="2000" b="1" dirty="0"/>
              <a:t>geografische variaties</a:t>
            </a:r>
            <a:r>
              <a:rPr lang="nl-NL" sz="2000" dirty="0"/>
              <a:t>:</a:t>
            </a:r>
          </a:p>
          <a:p>
            <a:pPr>
              <a:buNone/>
            </a:pPr>
            <a:endParaRPr lang="nl-NL" sz="2000" dirty="0"/>
          </a:p>
          <a:p>
            <a:pPr>
              <a:buNone/>
            </a:pPr>
            <a:endParaRPr lang="nl-NL" sz="2000" dirty="0"/>
          </a:p>
        </p:txBody>
      </p:sp>
      <p:pic>
        <p:nvPicPr>
          <p:cNvPr id="4098" name="Picture 2"/>
          <p:cNvPicPr>
            <a:picLocks noChangeAspect="1" noChangeArrowheads="1"/>
          </p:cNvPicPr>
          <p:nvPr/>
        </p:nvPicPr>
        <p:blipFill>
          <a:blip r:embed="rId2" cstate="print"/>
          <a:srcRect b="573"/>
          <a:stretch>
            <a:fillRect/>
          </a:stretch>
        </p:blipFill>
        <p:spPr bwMode="auto">
          <a:xfrm>
            <a:off x="1600783" y="1628800"/>
            <a:ext cx="5942434" cy="3866720"/>
          </a:xfrm>
          <a:prstGeom prst="rect">
            <a:avLst/>
          </a:prstGeom>
          <a:noFill/>
          <a:ln w="9525">
            <a:solidFill>
              <a:schemeClr val="tx1"/>
            </a:solidFill>
            <a:miter lim="800000"/>
            <a:headEnd/>
            <a:tailEnd/>
          </a:ln>
        </p:spPr>
      </p:pic>
      <p:sp>
        <p:nvSpPr>
          <p:cNvPr id="6" name="TextBox 5"/>
          <p:cNvSpPr txBox="1"/>
          <p:nvPr/>
        </p:nvSpPr>
        <p:spPr>
          <a:xfrm>
            <a:off x="179512" y="5541039"/>
            <a:ext cx="8568952" cy="1077218"/>
          </a:xfrm>
          <a:prstGeom prst="rect">
            <a:avLst/>
          </a:prstGeom>
          <a:noFill/>
        </p:spPr>
        <p:txBody>
          <a:bodyPr wrap="square" rtlCol="0">
            <a:spAutoFit/>
          </a:bodyPr>
          <a:lstStyle/>
          <a:p>
            <a:r>
              <a:rPr lang="en-US" sz="1600" dirty="0"/>
              <a:t>The current families of Madeiran mice are not short of genetic material. They have not lost any DNA. What happened is this: over time, some of the chromosomes fused together, packing more DNA into some chromosomes. Each of the six unique populations of mice on Madeira has its own special assembly of fused chromosomes. Each group of mice may now be its own species. (</a:t>
            </a:r>
            <a:r>
              <a:rPr lang="en-US" sz="1600" dirty="0">
                <a:hlinkClick r:id="rId3"/>
              </a:rPr>
              <a:t>link</a:t>
            </a:r>
            <a:r>
              <a:rPr lang="en-US" sz="1600" dirty="0"/>
              <a:t>)</a:t>
            </a:r>
            <a:endParaRPr lang="nl-NL" sz="1600"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14</a:t>
            </a:fld>
            <a:endParaRPr lang="nl-NL" dirty="0"/>
          </a:p>
        </p:txBody>
      </p:sp>
    </p:spTree>
    <p:extLst>
      <p:ext uri="{BB962C8B-B14F-4D97-AF65-F5344CB8AC3E}">
        <p14:creationId xmlns:p14="http://schemas.microsoft.com/office/powerpoint/2010/main" val="1158155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Variatie en geografie</a:t>
            </a:r>
          </a:p>
        </p:txBody>
      </p:sp>
      <p:sp>
        <p:nvSpPr>
          <p:cNvPr id="3" name="Content Placeholder 2"/>
          <p:cNvSpPr>
            <a:spLocks noGrp="1"/>
          </p:cNvSpPr>
          <p:nvPr>
            <p:ph idx="1"/>
          </p:nvPr>
        </p:nvSpPr>
        <p:spPr>
          <a:xfrm>
            <a:off x="628650" y="1351492"/>
            <a:ext cx="7886700" cy="4351338"/>
          </a:xfrm>
        </p:spPr>
        <p:txBody>
          <a:bodyPr>
            <a:normAutofit/>
          </a:bodyPr>
          <a:lstStyle/>
          <a:p>
            <a:pPr>
              <a:buNone/>
            </a:pPr>
            <a:r>
              <a:rPr lang="nl-NL" sz="2000" dirty="0"/>
              <a:t>Vorige voorbeeld: 	muizen komen elkaar niet tegen</a:t>
            </a:r>
          </a:p>
          <a:p>
            <a:pPr>
              <a:buNone/>
            </a:pPr>
            <a:r>
              <a:rPr lang="nl-NL" sz="2000" dirty="0"/>
              <a:t>				muizen hebben een discreet verschil</a:t>
            </a:r>
          </a:p>
          <a:p>
            <a:pPr>
              <a:buNone/>
            </a:pPr>
            <a:endParaRPr lang="nl-NL" sz="2000" dirty="0"/>
          </a:p>
          <a:p>
            <a:pPr>
              <a:buNone/>
            </a:pPr>
            <a:r>
              <a:rPr lang="nl-NL" sz="2000" dirty="0"/>
              <a:t>Andere gevallen:		geografische variatie volgens een </a:t>
            </a:r>
            <a:r>
              <a:rPr lang="nl-NL" sz="2000" b="1" dirty="0"/>
              <a:t>continuüm</a:t>
            </a:r>
            <a:endParaRPr lang="nl-NL" sz="2000" dirty="0"/>
          </a:p>
        </p:txBody>
      </p:sp>
      <p:pic>
        <p:nvPicPr>
          <p:cNvPr id="5122" name="Picture 2"/>
          <p:cNvPicPr>
            <a:picLocks noChangeAspect="1" noChangeArrowheads="1"/>
          </p:cNvPicPr>
          <p:nvPr/>
        </p:nvPicPr>
        <p:blipFill>
          <a:blip r:embed="rId2" cstate="print"/>
          <a:srcRect/>
          <a:stretch>
            <a:fillRect/>
          </a:stretch>
        </p:blipFill>
        <p:spPr bwMode="auto">
          <a:xfrm>
            <a:off x="4211960" y="3356992"/>
            <a:ext cx="4291013" cy="3133725"/>
          </a:xfrm>
          <a:prstGeom prst="rect">
            <a:avLst/>
          </a:prstGeom>
          <a:noFill/>
          <a:ln w="9525">
            <a:solidFill>
              <a:schemeClr val="tx1"/>
            </a:solidFill>
            <a:miter lim="800000"/>
            <a:headEnd/>
            <a:tailEnd/>
          </a:ln>
        </p:spPr>
      </p:pic>
      <p:sp>
        <p:nvSpPr>
          <p:cNvPr id="26" name="TextBox 25"/>
          <p:cNvSpPr txBox="1"/>
          <p:nvPr/>
        </p:nvSpPr>
        <p:spPr>
          <a:xfrm>
            <a:off x="409474" y="4751294"/>
            <a:ext cx="3600400" cy="1754326"/>
          </a:xfrm>
          <a:prstGeom prst="rect">
            <a:avLst/>
          </a:prstGeom>
          <a:noFill/>
        </p:spPr>
        <p:txBody>
          <a:bodyPr wrap="square" rtlCol="0">
            <a:spAutoFit/>
          </a:bodyPr>
          <a:lstStyle/>
          <a:p>
            <a:r>
              <a:rPr lang="nl-NL" dirty="0"/>
              <a:t>Vissen met het Ldh-B</a:t>
            </a:r>
            <a:r>
              <a:rPr lang="nl-NL" baseline="30000" dirty="0"/>
              <a:t>b</a:t>
            </a:r>
            <a:r>
              <a:rPr lang="nl-NL" dirty="0"/>
              <a:t> allel hebben een betere enzymactiviteit bij lage temperaturen. </a:t>
            </a:r>
          </a:p>
          <a:p>
            <a:endParaRPr lang="nl-NL" dirty="0"/>
          </a:p>
          <a:p>
            <a:r>
              <a:rPr lang="nl-NL" dirty="0"/>
              <a:t>Zij kunnen daardoor sneller zwemmen bij lage temperaturen. </a:t>
            </a:r>
          </a:p>
        </p:txBody>
      </p:sp>
      <p:sp>
        <p:nvSpPr>
          <p:cNvPr id="4" name="Slide Number Placeholder 3"/>
          <p:cNvSpPr>
            <a:spLocks noGrp="1"/>
          </p:cNvSpPr>
          <p:nvPr>
            <p:ph type="sldNum" sz="quarter" idx="12"/>
          </p:nvPr>
        </p:nvSpPr>
        <p:spPr/>
        <p:txBody>
          <a:bodyPr/>
          <a:lstStyle/>
          <a:p>
            <a:fld id="{2F91EBE7-CD3A-4401-987D-0E19CACABA4A}" type="slidenum">
              <a:rPr lang="nl-NL" smtClean="0"/>
              <a:pPr/>
              <a:t>15</a:t>
            </a:fld>
            <a:endParaRPr lang="nl-NL"/>
          </a:p>
        </p:txBody>
      </p:sp>
    </p:spTree>
    <p:extLst>
      <p:ext uri="{BB962C8B-B14F-4D97-AF65-F5344CB8AC3E}">
        <p14:creationId xmlns:p14="http://schemas.microsoft.com/office/powerpoint/2010/main" val="231558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1979712" y="260648"/>
            <a:ext cx="5184576" cy="5472608"/>
            <a:chOff x="1475656" y="188640"/>
            <a:chExt cx="5184576" cy="5472608"/>
          </a:xfrm>
        </p:grpSpPr>
        <p:sp>
          <p:nvSpPr>
            <p:cNvPr id="4" name="Rectangle 3"/>
            <p:cNvSpPr/>
            <p:nvPr/>
          </p:nvSpPr>
          <p:spPr>
            <a:xfrm>
              <a:off x="1475656" y="188640"/>
              <a:ext cx="5184576" cy="54726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122" name="Picture 5" descr="23_03CaribouPopDistrib_CL.jpg"/>
            <p:cNvPicPr>
              <a:picLocks noChangeAspect="1" noChangeArrowheads="1"/>
            </p:cNvPicPr>
            <p:nvPr/>
          </p:nvPicPr>
          <p:blipFill>
            <a:blip r:embed="rId3" cstate="print"/>
            <a:srcRect/>
            <a:stretch>
              <a:fillRect/>
            </a:stretch>
          </p:blipFill>
          <p:spPr bwMode="auto">
            <a:xfrm>
              <a:off x="1547664" y="260648"/>
              <a:ext cx="5011738" cy="5257800"/>
            </a:xfrm>
            <a:prstGeom prst="rect">
              <a:avLst/>
            </a:prstGeom>
            <a:noFill/>
            <a:ln w="9525">
              <a:noFill/>
              <a:miter lim="800000"/>
              <a:headEnd/>
              <a:tailEnd/>
            </a:ln>
          </p:spPr>
        </p:pic>
      </p:grpSp>
      <p:sp>
        <p:nvSpPr>
          <p:cNvPr id="5123" name="Text Box 6"/>
          <p:cNvSpPr txBox="1">
            <a:spLocks noChangeArrowheads="1"/>
          </p:cNvSpPr>
          <p:nvPr/>
        </p:nvSpPr>
        <p:spPr bwMode="auto">
          <a:xfrm>
            <a:off x="179512" y="5877272"/>
            <a:ext cx="8424936" cy="646331"/>
          </a:xfrm>
          <a:prstGeom prst="rect">
            <a:avLst/>
          </a:prstGeom>
          <a:noFill/>
          <a:ln w="9525">
            <a:noFill/>
            <a:miter lim="800000"/>
            <a:headEnd/>
            <a:tailEnd/>
          </a:ln>
        </p:spPr>
        <p:txBody>
          <a:bodyPr wrap="square">
            <a:spAutoFit/>
          </a:bodyPr>
          <a:lstStyle/>
          <a:p>
            <a:r>
              <a:rPr lang="nl-NL" dirty="0"/>
              <a:t>Hoewel deze twee populaties kariboes van </a:t>
            </a:r>
            <a:r>
              <a:rPr lang="nl-NL" b="1" dirty="0"/>
              <a:t>dezelfde soort </a:t>
            </a:r>
            <a:r>
              <a:rPr lang="nl-NL" dirty="0"/>
              <a:t>zijn en gedeeltelijk in hetzelfde gebied leven, planten ze zich doorgaans voort </a:t>
            </a:r>
            <a:r>
              <a:rPr lang="nl-NL" b="1" dirty="0"/>
              <a:t>binnen hun eigen populatie</a:t>
            </a:r>
            <a:r>
              <a:rPr lang="nl-NL" dirty="0"/>
              <a:t>.</a:t>
            </a:r>
          </a:p>
        </p:txBody>
      </p:sp>
      <p:sp>
        <p:nvSpPr>
          <p:cNvPr id="3" name="Slide Number Placeholder 2"/>
          <p:cNvSpPr>
            <a:spLocks noGrp="1"/>
          </p:cNvSpPr>
          <p:nvPr>
            <p:ph type="sldNum" sz="quarter" idx="12"/>
          </p:nvPr>
        </p:nvSpPr>
        <p:spPr/>
        <p:txBody>
          <a:bodyPr/>
          <a:lstStyle/>
          <a:p>
            <a:fld id="{2F91EBE7-CD3A-4401-987D-0E19CACABA4A}" type="slidenum">
              <a:rPr lang="nl-NL" smtClean="0"/>
              <a:pPr/>
              <a:t>16</a:t>
            </a:fld>
            <a:endParaRPr lang="nl-NL"/>
          </a:p>
        </p:txBody>
      </p:sp>
    </p:spTree>
    <p:extLst>
      <p:ext uri="{BB962C8B-B14F-4D97-AF65-F5344CB8AC3E}">
        <p14:creationId xmlns:p14="http://schemas.microsoft.com/office/powerpoint/2010/main" val="1420027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Variatie en geografie</a:t>
            </a:r>
          </a:p>
        </p:txBody>
      </p:sp>
      <p:sp>
        <p:nvSpPr>
          <p:cNvPr id="3" name="Content Placeholder 2"/>
          <p:cNvSpPr>
            <a:spLocks noGrp="1"/>
          </p:cNvSpPr>
          <p:nvPr>
            <p:ph idx="1"/>
          </p:nvPr>
        </p:nvSpPr>
        <p:spPr>
          <a:xfrm>
            <a:off x="628649" y="1825625"/>
            <a:ext cx="8286751" cy="4351338"/>
          </a:xfrm>
        </p:spPr>
        <p:txBody>
          <a:bodyPr>
            <a:normAutofit/>
          </a:bodyPr>
          <a:lstStyle/>
          <a:p>
            <a:pPr marL="0" indent="0">
              <a:buNone/>
            </a:pPr>
            <a:r>
              <a:rPr lang="nl-NL" sz="2000" dirty="0"/>
              <a:t>Dus: 	soms zijn er variaties tussen populaties die </a:t>
            </a:r>
            <a:r>
              <a:rPr lang="nl-NL" sz="2000" u="sng" dirty="0"/>
              <a:t>gescheiden van elkaar </a:t>
            </a:r>
            <a:r>
              <a:rPr lang="nl-NL" sz="2000" dirty="0"/>
              <a:t>		leven (op verschillende plaatsen)</a:t>
            </a:r>
          </a:p>
          <a:p>
            <a:pPr marL="0" indent="0">
              <a:buNone/>
            </a:pPr>
            <a:r>
              <a:rPr lang="nl-NL" sz="2000" dirty="0"/>
              <a:t>	</a:t>
            </a:r>
          </a:p>
          <a:p>
            <a:pPr marL="0" indent="0">
              <a:buNone/>
            </a:pPr>
            <a:r>
              <a:rPr lang="nl-NL" sz="2000" dirty="0"/>
              <a:t>	soms zijn er variaties die </a:t>
            </a:r>
            <a:r>
              <a:rPr lang="nl-NL" sz="2000" u="sng" dirty="0"/>
              <a:t>samenhangen met de locatie</a:t>
            </a:r>
          </a:p>
          <a:p>
            <a:pPr marL="0" indent="0">
              <a:buNone/>
            </a:pPr>
            <a:endParaRPr lang="nl-NL" sz="2000" dirty="0"/>
          </a:p>
          <a:p>
            <a:pPr marL="0" indent="0">
              <a:buNone/>
            </a:pPr>
            <a:r>
              <a:rPr lang="nl-NL" sz="2000" dirty="0"/>
              <a:t>	soms zijn er variaties tussen verschillende populaties in hetzelfde 		gebied, doordat er </a:t>
            </a:r>
            <a:r>
              <a:rPr lang="nl-NL" sz="2000" u="sng" dirty="0"/>
              <a:t>onderling geen uitwisseling </a:t>
            </a:r>
            <a:r>
              <a:rPr lang="nl-NL" sz="2000" dirty="0"/>
              <a:t>plaats vindt.</a:t>
            </a:r>
          </a:p>
        </p:txBody>
      </p:sp>
      <p:sp>
        <p:nvSpPr>
          <p:cNvPr id="4" name="Slide Number Placeholder 3"/>
          <p:cNvSpPr>
            <a:spLocks noGrp="1"/>
          </p:cNvSpPr>
          <p:nvPr>
            <p:ph type="sldNum" sz="quarter" idx="12"/>
          </p:nvPr>
        </p:nvSpPr>
        <p:spPr/>
        <p:txBody>
          <a:bodyPr/>
          <a:lstStyle/>
          <a:p>
            <a:fld id="{2F91EBE7-CD3A-4401-987D-0E19CACABA4A}" type="slidenum">
              <a:rPr lang="nl-NL" smtClean="0"/>
              <a:pPr/>
              <a:t>17</a:t>
            </a:fld>
            <a:endParaRPr lang="nl-NL"/>
          </a:p>
        </p:txBody>
      </p:sp>
    </p:spTree>
    <p:extLst>
      <p:ext uri="{BB962C8B-B14F-4D97-AF65-F5344CB8AC3E}">
        <p14:creationId xmlns:p14="http://schemas.microsoft.com/office/powerpoint/2010/main" val="332069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Nieuwe allelen</a:t>
            </a:r>
          </a:p>
        </p:txBody>
      </p:sp>
      <p:sp>
        <p:nvSpPr>
          <p:cNvPr id="3" name="Content Placeholder 2"/>
          <p:cNvSpPr>
            <a:spLocks noGrp="1"/>
          </p:cNvSpPr>
          <p:nvPr>
            <p:ph idx="1"/>
          </p:nvPr>
        </p:nvSpPr>
        <p:spPr/>
        <p:txBody>
          <a:bodyPr>
            <a:normAutofit/>
          </a:bodyPr>
          <a:lstStyle/>
          <a:p>
            <a:pPr marL="0" indent="0">
              <a:buNone/>
            </a:pPr>
            <a:r>
              <a:rPr lang="nl-NL" sz="2000" dirty="0"/>
              <a:t>Kunnen ontstaan door </a:t>
            </a:r>
            <a:r>
              <a:rPr lang="nl-NL" sz="2000" u="sng" dirty="0"/>
              <a:t>puntmutaties</a:t>
            </a:r>
          </a:p>
          <a:p>
            <a:pPr>
              <a:buFont typeface="Wingdings"/>
              <a:buChar char="ð"/>
            </a:pPr>
            <a:r>
              <a:rPr lang="nl-NL" sz="2000" dirty="0">
                <a:sym typeface="Wingdings"/>
              </a:rPr>
              <a:t>Geen mogelijkheid te voorspellen waar en wanneer het gebeurt</a:t>
            </a:r>
          </a:p>
          <a:p>
            <a:pPr>
              <a:buFont typeface="Wingdings"/>
              <a:buChar char="ð"/>
            </a:pPr>
            <a:r>
              <a:rPr lang="nl-NL" sz="2000" dirty="0">
                <a:sym typeface="Wingdings"/>
              </a:rPr>
              <a:t>Alleen mutaties in gameten worden doorgegeven aan het nageslacht</a:t>
            </a:r>
          </a:p>
          <a:p>
            <a:pPr>
              <a:buFont typeface="Wingdings"/>
              <a:buChar char="ð"/>
            </a:pPr>
            <a:endParaRPr lang="nl-NL" sz="2000" dirty="0">
              <a:sym typeface="Wingdings"/>
            </a:endParaRPr>
          </a:p>
          <a:p>
            <a:pPr marL="0" indent="0">
              <a:buNone/>
            </a:pPr>
            <a:r>
              <a:rPr lang="nl-NL" sz="2000" dirty="0">
                <a:sym typeface="Wingdings"/>
              </a:rPr>
              <a:t>Mutaties in coderend DNA kunnen leiden tot schadelijke effecten</a:t>
            </a:r>
          </a:p>
          <a:p>
            <a:pPr marL="0" indent="0">
              <a:buNone/>
            </a:pPr>
            <a:r>
              <a:rPr lang="nl-NL" sz="2000" dirty="0">
                <a:sym typeface="Wingdings"/>
              </a:rPr>
              <a:t>In niet-coderend DNA hebben mutaties vaak geen effect</a:t>
            </a:r>
          </a:p>
          <a:p>
            <a:pPr marL="0" indent="0">
              <a:buNone/>
            </a:pPr>
            <a:endParaRPr lang="nl-NL" sz="2000" dirty="0">
              <a:sym typeface="Wingdings"/>
            </a:endParaRPr>
          </a:p>
          <a:p>
            <a:pPr marL="0" indent="0">
              <a:buNone/>
            </a:pPr>
            <a:r>
              <a:rPr lang="nl-NL" sz="2000" dirty="0">
                <a:sym typeface="Wingdings"/>
              </a:rPr>
              <a:t>Als er meerdere kopieën van een gen aanwezig zijn </a:t>
            </a:r>
            <a:r>
              <a:rPr lang="nl-NL" sz="2000" b="1" dirty="0">
                <a:sym typeface="Wingdings"/>
              </a:rPr>
              <a:t>(gene </a:t>
            </a:r>
            <a:r>
              <a:rPr lang="nl-NL" sz="2000" b="1" dirty="0" err="1">
                <a:sym typeface="Wingdings"/>
              </a:rPr>
              <a:t>redundancy</a:t>
            </a:r>
            <a:r>
              <a:rPr lang="nl-NL" sz="2000" b="1" dirty="0">
                <a:sym typeface="Wingdings"/>
              </a:rPr>
              <a:t>)</a:t>
            </a:r>
            <a:r>
              <a:rPr lang="nl-NL" sz="2000" dirty="0">
                <a:sym typeface="Wingdings"/>
              </a:rPr>
              <a:t>, kan een mutatie in één versie ook minder kwaad. </a:t>
            </a:r>
            <a:endParaRPr lang="nl-NL" sz="2000"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18</a:t>
            </a:fld>
            <a:endParaRPr lang="nl-NL"/>
          </a:p>
        </p:txBody>
      </p:sp>
    </p:spTree>
    <p:extLst>
      <p:ext uri="{BB962C8B-B14F-4D97-AF65-F5344CB8AC3E}">
        <p14:creationId xmlns:p14="http://schemas.microsoft.com/office/powerpoint/2010/main" val="3978744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Nieuwe allelen</a:t>
            </a:r>
          </a:p>
        </p:txBody>
      </p:sp>
      <p:sp>
        <p:nvSpPr>
          <p:cNvPr id="3" name="Content Placeholder 2"/>
          <p:cNvSpPr>
            <a:spLocks noGrp="1"/>
          </p:cNvSpPr>
          <p:nvPr>
            <p:ph idx="1"/>
          </p:nvPr>
        </p:nvSpPr>
        <p:spPr>
          <a:xfrm>
            <a:off x="628650" y="1825625"/>
            <a:ext cx="8058150" cy="4351338"/>
          </a:xfrm>
        </p:spPr>
        <p:txBody>
          <a:bodyPr>
            <a:normAutofit lnSpcReduction="10000"/>
          </a:bodyPr>
          <a:lstStyle/>
          <a:p>
            <a:pPr marL="0" indent="0">
              <a:buNone/>
            </a:pPr>
            <a:r>
              <a:rPr lang="nl-NL" sz="2000" dirty="0"/>
              <a:t>Kunnen ontstaan door </a:t>
            </a:r>
            <a:r>
              <a:rPr lang="nl-NL" sz="2000" u="sng" dirty="0"/>
              <a:t>puntmutaties</a:t>
            </a:r>
          </a:p>
          <a:p>
            <a:pPr marL="0" indent="0">
              <a:buNone/>
            </a:pPr>
            <a:endParaRPr lang="nl-NL" sz="2000" dirty="0"/>
          </a:p>
          <a:p>
            <a:pPr marL="0" indent="0">
              <a:buNone/>
            </a:pPr>
            <a:r>
              <a:rPr lang="nl-NL" sz="2000" dirty="0"/>
              <a:t>Kunnen ontstaan door </a:t>
            </a:r>
            <a:r>
              <a:rPr lang="nl-NL" sz="2000" u="sng" dirty="0"/>
              <a:t>chromosomale veranderingen</a:t>
            </a:r>
            <a:endParaRPr lang="nl-NL" sz="2000" dirty="0"/>
          </a:p>
          <a:p>
            <a:pPr marL="0" indent="0">
              <a:buNone/>
            </a:pPr>
            <a:r>
              <a:rPr lang="nl-NL" sz="2000" dirty="0"/>
              <a:t>	</a:t>
            </a:r>
            <a:r>
              <a:rPr lang="nl-NL" sz="2000" dirty="0">
                <a:sym typeface="Wingdings"/>
              </a:rPr>
              <a:t> deleties, </a:t>
            </a:r>
            <a:r>
              <a:rPr lang="nl-NL" sz="2000" dirty="0" err="1">
                <a:sym typeface="Wingdings"/>
              </a:rPr>
              <a:t>duplicaties</a:t>
            </a:r>
            <a:r>
              <a:rPr lang="nl-NL" sz="2000" dirty="0">
                <a:sym typeface="Wingdings"/>
              </a:rPr>
              <a:t>, inversies, translocaties</a:t>
            </a:r>
          </a:p>
          <a:p>
            <a:pPr marL="0" indent="0">
              <a:buNone/>
            </a:pPr>
            <a:r>
              <a:rPr lang="nl-NL" sz="2000" dirty="0">
                <a:sym typeface="Wingdings"/>
              </a:rPr>
              <a:t>	Kunnen positieve effecten hebben (zeldzaam)</a:t>
            </a:r>
          </a:p>
          <a:p>
            <a:pPr marL="0" indent="0">
              <a:buNone/>
            </a:pPr>
            <a:r>
              <a:rPr lang="nl-NL" sz="2000" dirty="0">
                <a:sym typeface="Wingdings"/>
              </a:rPr>
              <a:t>	kleine </a:t>
            </a:r>
            <a:r>
              <a:rPr lang="nl-NL" sz="2000" dirty="0" err="1">
                <a:sym typeface="Wingdings"/>
              </a:rPr>
              <a:t>duplicaties</a:t>
            </a:r>
            <a:r>
              <a:rPr lang="nl-NL" sz="2000" dirty="0">
                <a:sym typeface="Wingdings"/>
              </a:rPr>
              <a:t> zijn soms niet schadelijk, maar leveren wel extra 		kopie van een gen</a:t>
            </a:r>
          </a:p>
          <a:p>
            <a:pPr marL="0" indent="0">
              <a:buNone/>
            </a:pPr>
            <a:endParaRPr lang="nl-NL" sz="2000" dirty="0">
              <a:sym typeface="Wingdings"/>
            </a:endParaRPr>
          </a:p>
          <a:p>
            <a:pPr marL="0" indent="0">
              <a:buNone/>
            </a:pPr>
            <a:r>
              <a:rPr lang="nl-NL" sz="2000" i="1" dirty="0">
                <a:sym typeface="Wingdings"/>
              </a:rPr>
              <a:t>Voorbeeld:</a:t>
            </a:r>
            <a:r>
              <a:rPr lang="nl-NL" sz="2000" dirty="0">
                <a:sym typeface="Wingdings"/>
              </a:rPr>
              <a:t> 	zoogdieren hadden vroeger één geurreceptor</a:t>
            </a:r>
          </a:p>
          <a:p>
            <a:pPr marL="0" indent="0">
              <a:buNone/>
            </a:pPr>
            <a:r>
              <a:rPr lang="nl-NL" sz="2000" i="1" dirty="0">
                <a:sym typeface="Wingdings"/>
              </a:rPr>
              <a:t>		</a:t>
            </a:r>
            <a:r>
              <a:rPr lang="nl-NL" sz="2000" dirty="0">
                <a:sym typeface="Wingdings"/>
              </a:rPr>
              <a:t>mensen hebben ongeveer 1000 geur receptoren (60% is 			inactief)</a:t>
            </a:r>
          </a:p>
          <a:p>
            <a:pPr marL="0" indent="0">
              <a:buNone/>
            </a:pPr>
            <a:r>
              <a:rPr lang="nl-NL" sz="2000" i="1" dirty="0">
                <a:sym typeface="Wingdings"/>
              </a:rPr>
              <a:t>		</a:t>
            </a:r>
            <a:r>
              <a:rPr lang="nl-NL" sz="2000" dirty="0">
                <a:sym typeface="Wingdings"/>
              </a:rPr>
              <a:t>muizen hebben 1300 geur receptoren (20% is inactief)</a:t>
            </a:r>
            <a:endParaRPr lang="nl-NL" sz="2000" i="1"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19</a:t>
            </a:fld>
            <a:endParaRPr lang="nl-NL"/>
          </a:p>
        </p:txBody>
      </p:sp>
    </p:spTree>
    <p:extLst>
      <p:ext uri="{BB962C8B-B14F-4D97-AF65-F5344CB8AC3E}">
        <p14:creationId xmlns:p14="http://schemas.microsoft.com/office/powerpoint/2010/main" val="261194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23_05_NonheritVariation-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04" y="1646670"/>
            <a:ext cx="8546592" cy="3413760"/>
          </a:xfrm>
          <a:prstGeom prst="rect">
            <a:avLst/>
          </a:prstGeom>
        </p:spPr>
      </p:pic>
    </p:spTree>
    <p:extLst>
      <p:ext uri="{BB962C8B-B14F-4D97-AF65-F5344CB8AC3E}">
        <p14:creationId xmlns:p14="http://schemas.microsoft.com/office/powerpoint/2010/main" val="114661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nl-NL" dirty="0"/>
              <a:t>Wel of geen evolutie?</a:t>
            </a:r>
          </a:p>
        </p:txBody>
      </p:sp>
      <p:sp>
        <p:nvSpPr>
          <p:cNvPr id="3" name="Content Placeholder 2"/>
          <p:cNvSpPr>
            <a:spLocks noGrp="1"/>
          </p:cNvSpPr>
          <p:nvPr>
            <p:ph idx="1"/>
          </p:nvPr>
        </p:nvSpPr>
        <p:spPr/>
        <p:txBody>
          <a:bodyPr>
            <a:normAutofit/>
          </a:bodyPr>
          <a:lstStyle/>
          <a:p>
            <a:pPr marL="0" indent="0">
              <a:buNone/>
            </a:pPr>
            <a:r>
              <a:rPr lang="nl-NL" sz="2000" dirty="0"/>
              <a:t>Sommige populaties zijn stabiel: de genetische samenstelling blijft hetzelfde</a:t>
            </a:r>
          </a:p>
          <a:p>
            <a:pPr marL="0" indent="0">
              <a:buNone/>
            </a:pPr>
            <a:endParaRPr lang="nl-NL" sz="2000" dirty="0"/>
          </a:p>
          <a:p>
            <a:pPr marL="0" indent="0">
              <a:buNone/>
            </a:pPr>
            <a:r>
              <a:rPr lang="nl-NL" sz="2000" dirty="0"/>
              <a:t>In andere populaties is er sprake van evolutie: sommige allelen komen in de loop van de tijd steeds vaker voor en anderen juist minder vaak voor.</a:t>
            </a:r>
          </a:p>
          <a:p>
            <a:pPr marL="0" indent="0">
              <a:buNone/>
            </a:pPr>
            <a:endParaRPr lang="nl-NL" sz="2000" dirty="0"/>
          </a:p>
          <a:p>
            <a:pPr marL="0" indent="0">
              <a:buNone/>
            </a:pPr>
            <a:r>
              <a:rPr lang="nl-NL" sz="2000" dirty="0"/>
              <a:t>Hoe weet je of een populatie stabiel is of evolueert?</a:t>
            </a:r>
          </a:p>
        </p:txBody>
      </p:sp>
    </p:spTree>
    <p:extLst>
      <p:ext uri="{BB962C8B-B14F-4D97-AF65-F5344CB8AC3E}">
        <p14:creationId xmlns:p14="http://schemas.microsoft.com/office/powerpoint/2010/main" val="321741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sp>
        <p:nvSpPr>
          <p:cNvPr id="3" name="Content Placeholder 2"/>
          <p:cNvSpPr>
            <a:spLocks noGrp="1"/>
          </p:cNvSpPr>
          <p:nvPr>
            <p:ph idx="1"/>
          </p:nvPr>
        </p:nvSpPr>
        <p:spPr>
          <a:xfrm>
            <a:off x="457200" y="1600200"/>
            <a:ext cx="8229600" cy="4853136"/>
          </a:xfrm>
        </p:spPr>
        <p:txBody>
          <a:bodyPr>
            <a:normAutofit/>
          </a:bodyPr>
          <a:lstStyle/>
          <a:p>
            <a:pPr>
              <a:buNone/>
            </a:pPr>
            <a:r>
              <a:rPr lang="nl-NL" sz="2000" dirty="0"/>
              <a:t>Met behulp van de Hardy-Weinberg vergelijking kun je bepalen of binnen een populatie sprake is van evolutie of dat er een </a:t>
            </a:r>
            <a:r>
              <a:rPr lang="nl-NL" sz="2000" b="1" dirty="0" err="1"/>
              <a:t>Hardy-Weinberg</a:t>
            </a:r>
            <a:r>
              <a:rPr lang="nl-NL" sz="2000" b="1" dirty="0"/>
              <a:t> evenwicht is</a:t>
            </a:r>
            <a:r>
              <a:rPr lang="nl-NL" sz="2000" dirty="0"/>
              <a:t>. </a:t>
            </a:r>
          </a:p>
          <a:p>
            <a:pPr>
              <a:buNone/>
            </a:pPr>
            <a:endParaRPr lang="nl-NL" sz="2000" dirty="0"/>
          </a:p>
          <a:p>
            <a:pPr>
              <a:buNone/>
            </a:pPr>
            <a:r>
              <a:rPr lang="nl-NL" sz="2000" dirty="0"/>
              <a:t>Eén populatie: 	meerdere allelen</a:t>
            </a:r>
          </a:p>
          <a:p>
            <a:pPr>
              <a:buNone/>
            </a:pPr>
            <a:r>
              <a:rPr lang="nl-NL" sz="2000" dirty="0"/>
              <a:t>			evolutie: het ene allel zal uiteindelijk vaker voor gaan 			komen (er is nog geen evenwicht)</a:t>
            </a:r>
          </a:p>
          <a:p>
            <a:pPr>
              <a:buNone/>
            </a:pPr>
            <a:r>
              <a:rPr lang="nl-NL" sz="2000" dirty="0"/>
              <a:t>			geen evolutie: de hoeveelheid van elk van de beide allelen 			zal stabiel blijven (er is een evenwicht)</a:t>
            </a:r>
          </a:p>
          <a:p>
            <a:pPr>
              <a:buNone/>
            </a:pPr>
            <a:endParaRPr lang="nl-NL" sz="2000" dirty="0"/>
          </a:p>
          <a:p>
            <a:pPr>
              <a:buNone/>
            </a:pPr>
            <a:endParaRPr lang="nl-NL" sz="2000"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21</a:t>
            </a:fld>
            <a:endParaRPr lang="nl-NL"/>
          </a:p>
        </p:txBody>
      </p:sp>
    </p:spTree>
    <p:extLst>
      <p:ext uri="{BB962C8B-B14F-4D97-AF65-F5344CB8AC3E}">
        <p14:creationId xmlns:p14="http://schemas.microsoft.com/office/powerpoint/2010/main" val="1518011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sp>
        <p:nvSpPr>
          <p:cNvPr id="3" name="Content Placeholder 2"/>
          <p:cNvSpPr>
            <a:spLocks noGrp="1"/>
          </p:cNvSpPr>
          <p:nvPr>
            <p:ph idx="1"/>
          </p:nvPr>
        </p:nvSpPr>
        <p:spPr>
          <a:xfrm>
            <a:off x="457200" y="1600200"/>
            <a:ext cx="8229600" cy="4853136"/>
          </a:xfrm>
        </p:spPr>
        <p:txBody>
          <a:bodyPr>
            <a:normAutofit/>
          </a:bodyPr>
          <a:lstStyle/>
          <a:p>
            <a:pPr>
              <a:buNone/>
            </a:pPr>
            <a:r>
              <a:rPr lang="nl-NL" sz="2000" dirty="0"/>
              <a:t>Voorwaarden voor een Hardy-Weinberg evenwicht:</a:t>
            </a:r>
          </a:p>
          <a:p>
            <a:pPr>
              <a:buNone/>
            </a:pPr>
            <a:endParaRPr lang="nl-NL" sz="2000" dirty="0"/>
          </a:p>
          <a:p>
            <a:pPr marL="457200" indent="-457200">
              <a:buAutoNum type="arabicPeriod"/>
            </a:pPr>
            <a:r>
              <a:rPr lang="nl-NL" sz="2000" dirty="0"/>
              <a:t>Er ontstaan </a:t>
            </a:r>
            <a:r>
              <a:rPr lang="nl-NL" sz="2000" b="1" dirty="0"/>
              <a:t>geen nieuwe mutaties</a:t>
            </a:r>
            <a:endParaRPr lang="nl-NL" sz="2000" dirty="0"/>
          </a:p>
          <a:p>
            <a:pPr marL="457200" indent="-457200">
              <a:buAutoNum type="arabicPeriod"/>
            </a:pPr>
            <a:r>
              <a:rPr lang="nl-NL" sz="2000" dirty="0"/>
              <a:t>Er is sprake van </a:t>
            </a:r>
            <a:r>
              <a:rPr lang="nl-NL" sz="2000" b="1" dirty="0"/>
              <a:t>willekeurige kruisingen</a:t>
            </a:r>
            <a:r>
              <a:rPr lang="nl-NL" sz="2000" dirty="0"/>
              <a:t> (geen trouwen met naaste familieleden)</a:t>
            </a:r>
          </a:p>
          <a:p>
            <a:pPr marL="457200" indent="-457200">
              <a:buAutoNum type="arabicPeriod"/>
            </a:pPr>
            <a:r>
              <a:rPr lang="nl-NL" sz="2000" b="1" dirty="0"/>
              <a:t>Geen natuurlijke selectie</a:t>
            </a:r>
            <a:r>
              <a:rPr lang="nl-NL" sz="2000" dirty="0"/>
              <a:t>, er is geen verschil in de overlevingskansen/ reproductiekansen van individuen met één van de allelen. </a:t>
            </a:r>
          </a:p>
          <a:p>
            <a:pPr marL="457200" indent="-457200">
              <a:buAutoNum type="arabicPeriod"/>
            </a:pPr>
            <a:r>
              <a:rPr lang="nl-NL" sz="2000" dirty="0"/>
              <a:t>Er is een </a:t>
            </a:r>
            <a:r>
              <a:rPr lang="nl-NL" sz="2000" b="1" dirty="0"/>
              <a:t>extreem grote populatie</a:t>
            </a:r>
            <a:r>
              <a:rPr lang="nl-NL" sz="2000" dirty="0"/>
              <a:t> (bij kleine populaties is er kans op genetische drift)</a:t>
            </a:r>
          </a:p>
          <a:p>
            <a:pPr marL="457200" indent="-457200">
              <a:buAutoNum type="arabicPeriod"/>
            </a:pPr>
            <a:r>
              <a:rPr lang="nl-NL" sz="2000" dirty="0"/>
              <a:t>Er is geen </a:t>
            </a:r>
            <a:r>
              <a:rPr lang="nl-NL" sz="2000" b="1" dirty="0"/>
              <a:t>gene flow</a:t>
            </a:r>
            <a:r>
              <a:rPr lang="nl-NL" sz="2000" dirty="0"/>
              <a:t> (allelen gaan de populatie niet in of uit). </a:t>
            </a:r>
          </a:p>
          <a:p>
            <a:pPr marL="457200" indent="-457200">
              <a:buAutoNum type="arabicPeriod"/>
            </a:pPr>
            <a:endParaRPr lang="nl-NL" sz="2000" b="1"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22</a:t>
            </a:fld>
            <a:endParaRPr lang="nl-NL"/>
          </a:p>
        </p:txBody>
      </p:sp>
    </p:spTree>
    <p:extLst>
      <p:ext uri="{BB962C8B-B14F-4D97-AF65-F5344CB8AC3E}">
        <p14:creationId xmlns:p14="http://schemas.microsoft.com/office/powerpoint/2010/main" val="947948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sp>
        <p:nvSpPr>
          <p:cNvPr id="3" name="Content Placeholder 2"/>
          <p:cNvSpPr>
            <a:spLocks noGrp="1"/>
          </p:cNvSpPr>
          <p:nvPr>
            <p:ph idx="1"/>
          </p:nvPr>
        </p:nvSpPr>
        <p:spPr>
          <a:xfrm>
            <a:off x="457200" y="1600200"/>
            <a:ext cx="8229600" cy="4709120"/>
          </a:xfrm>
        </p:spPr>
        <p:txBody>
          <a:bodyPr>
            <a:normAutofit lnSpcReduction="10000"/>
          </a:bodyPr>
          <a:lstStyle/>
          <a:p>
            <a:pPr marL="514350" indent="-514350">
              <a:buAutoNum type="arabicPeriod"/>
            </a:pPr>
            <a:r>
              <a:rPr lang="nl-NL" sz="2000" dirty="0"/>
              <a:t>Bepaal de </a:t>
            </a:r>
            <a:r>
              <a:rPr lang="nl-NL" sz="2000" u="sng" dirty="0"/>
              <a:t>allelfrequentie</a:t>
            </a:r>
            <a:r>
              <a:rPr lang="nl-NL" sz="2000" dirty="0"/>
              <a:t> in de populatie (</a:t>
            </a:r>
            <a:r>
              <a:rPr lang="nl-NL" sz="2000" i="1" dirty="0"/>
              <a:t>p</a:t>
            </a:r>
            <a:r>
              <a:rPr lang="nl-NL" sz="2000" dirty="0"/>
              <a:t> en </a:t>
            </a:r>
            <a:r>
              <a:rPr lang="nl-NL" sz="2000" i="1" dirty="0"/>
              <a:t>q</a:t>
            </a:r>
            <a:r>
              <a:rPr lang="nl-NL" sz="2000" dirty="0"/>
              <a:t>).</a:t>
            </a:r>
          </a:p>
          <a:p>
            <a:pPr marL="514350" indent="-514350">
              <a:buAutoNum type="arabicPeriod"/>
            </a:pPr>
            <a:endParaRPr lang="nl-NL" sz="2000" dirty="0"/>
          </a:p>
          <a:p>
            <a:pPr marL="514350" indent="-514350">
              <a:buNone/>
            </a:pPr>
            <a:r>
              <a:rPr lang="nl-NL" sz="2000" dirty="0"/>
              <a:t>	Hierbij geldt: </a:t>
            </a:r>
            <a:r>
              <a:rPr lang="nl-NL" sz="2000" i="1" dirty="0"/>
              <a:t>p</a:t>
            </a:r>
            <a:r>
              <a:rPr lang="nl-NL" sz="2000" dirty="0"/>
              <a:t> + </a:t>
            </a:r>
            <a:r>
              <a:rPr lang="nl-NL" sz="2000" i="1" dirty="0"/>
              <a:t>q</a:t>
            </a:r>
            <a:r>
              <a:rPr lang="nl-NL" sz="2000" dirty="0"/>
              <a:t> = 1</a:t>
            </a:r>
          </a:p>
          <a:p>
            <a:pPr marL="514350" indent="-514350">
              <a:buNone/>
            </a:pPr>
            <a:endParaRPr lang="nl-NL" sz="2000" dirty="0"/>
          </a:p>
          <a:p>
            <a:pPr marL="514350" indent="-514350">
              <a:buNone/>
            </a:pPr>
            <a:r>
              <a:rPr lang="nl-NL" sz="2000" dirty="0"/>
              <a:t>2.	Bepaal op basis van deze frequenties hoeveel homozygoot </a:t>
            </a:r>
            <a:r>
              <a:rPr lang="nl-NL" sz="2000" i="1" dirty="0"/>
              <a:t>p</a:t>
            </a:r>
            <a:r>
              <a:rPr lang="nl-NL" sz="2000" dirty="0"/>
              <a:t>/</a:t>
            </a:r>
            <a:r>
              <a:rPr lang="nl-NL" sz="2000" i="1" dirty="0"/>
              <a:t>p</a:t>
            </a:r>
            <a:r>
              <a:rPr lang="nl-NL" sz="2000" dirty="0"/>
              <a:t>, heterozygoot </a:t>
            </a:r>
            <a:r>
              <a:rPr lang="nl-NL" sz="2000" i="1" dirty="0"/>
              <a:t>p</a:t>
            </a:r>
            <a:r>
              <a:rPr lang="nl-NL" sz="2000" dirty="0"/>
              <a:t>/</a:t>
            </a:r>
            <a:r>
              <a:rPr lang="nl-NL" sz="2000" i="1" dirty="0"/>
              <a:t>q</a:t>
            </a:r>
            <a:r>
              <a:rPr lang="nl-NL" sz="2000" dirty="0"/>
              <a:t> en homozygoot </a:t>
            </a:r>
            <a:r>
              <a:rPr lang="nl-NL" sz="2000" i="1" dirty="0"/>
              <a:t>q</a:t>
            </a:r>
            <a:r>
              <a:rPr lang="nl-NL" sz="2000" dirty="0"/>
              <a:t>/</a:t>
            </a:r>
            <a:r>
              <a:rPr lang="nl-NL" sz="2000" i="1" dirty="0"/>
              <a:t>q</a:t>
            </a:r>
            <a:r>
              <a:rPr lang="nl-NL" sz="2000" dirty="0"/>
              <a:t> je zou verwachten. </a:t>
            </a:r>
          </a:p>
          <a:p>
            <a:pPr marL="514350" indent="-514350">
              <a:buAutoNum type="arabicPeriod"/>
            </a:pPr>
            <a:endParaRPr lang="nl-NL" sz="2000" dirty="0"/>
          </a:p>
          <a:p>
            <a:pPr marL="514350" indent="-514350">
              <a:buNone/>
            </a:pPr>
            <a:r>
              <a:rPr lang="nl-NL" sz="2000" dirty="0"/>
              <a:t>	Vergelijking: </a:t>
            </a:r>
            <a:r>
              <a:rPr lang="nl-NL" sz="2000" i="1" dirty="0"/>
              <a:t>p</a:t>
            </a:r>
            <a:r>
              <a:rPr lang="nl-NL" sz="2000" baseline="30000" dirty="0"/>
              <a:t>2</a:t>
            </a:r>
            <a:r>
              <a:rPr lang="nl-NL" sz="2000" dirty="0"/>
              <a:t> +  2 </a:t>
            </a:r>
            <a:r>
              <a:rPr lang="nl-NL" sz="2000" i="1" dirty="0"/>
              <a:t>pq</a:t>
            </a:r>
            <a:r>
              <a:rPr lang="nl-NL" sz="2000" dirty="0"/>
              <a:t> + </a:t>
            </a:r>
            <a:r>
              <a:rPr lang="nl-NL" sz="2000" i="1" dirty="0"/>
              <a:t>q</a:t>
            </a:r>
            <a:r>
              <a:rPr lang="nl-NL" sz="2000" baseline="30000" dirty="0"/>
              <a:t>2</a:t>
            </a:r>
            <a:r>
              <a:rPr lang="nl-NL" sz="2000" dirty="0"/>
              <a:t> = 1</a:t>
            </a:r>
          </a:p>
          <a:p>
            <a:pPr marL="514350" indent="-514350">
              <a:buNone/>
            </a:pPr>
            <a:endParaRPr lang="nl-NL" sz="2000" dirty="0"/>
          </a:p>
          <a:p>
            <a:pPr marL="514350" indent="-514350">
              <a:buAutoNum type="arabicPeriod" startAt="3"/>
            </a:pPr>
            <a:r>
              <a:rPr lang="nl-NL" sz="2000" dirty="0"/>
              <a:t>Vergelijk of de frequenties van de </a:t>
            </a:r>
            <a:r>
              <a:rPr lang="nl-NL" sz="2000" b="1" dirty="0"/>
              <a:t>verwachte</a:t>
            </a:r>
            <a:r>
              <a:rPr lang="nl-NL" sz="2000" dirty="0"/>
              <a:t> </a:t>
            </a:r>
            <a:r>
              <a:rPr lang="nl-NL" sz="2000" b="1" dirty="0"/>
              <a:t>genotypes</a:t>
            </a:r>
            <a:r>
              <a:rPr lang="nl-NL" sz="2000" dirty="0"/>
              <a:t> overeenkomen met de</a:t>
            </a:r>
            <a:r>
              <a:rPr lang="nl-NL" sz="2000" b="1" dirty="0"/>
              <a:t> geobserveerde genotypes</a:t>
            </a:r>
            <a:r>
              <a:rPr lang="nl-NL" sz="2000" dirty="0"/>
              <a:t>. </a:t>
            </a:r>
          </a:p>
          <a:p>
            <a:pPr marL="514350" indent="-514350">
              <a:buAutoNum type="arabicPeriod" startAt="3"/>
            </a:pPr>
            <a:endParaRPr lang="nl-NL" sz="2000" dirty="0"/>
          </a:p>
          <a:p>
            <a:pPr marL="514350" indent="-514350">
              <a:buNone/>
            </a:pPr>
            <a:r>
              <a:rPr lang="nl-NL" sz="2000" dirty="0"/>
              <a:t>	Eventueel statistisch toetsen met een </a:t>
            </a:r>
            <a:r>
              <a:rPr lang="nl-NL" sz="2000" dirty="0">
                <a:sym typeface="Symbol"/>
              </a:rPr>
              <a:t></a:t>
            </a:r>
            <a:r>
              <a:rPr lang="nl-NL" sz="2000" baseline="30000" dirty="0">
                <a:sym typeface="Symbol"/>
              </a:rPr>
              <a:t>2</a:t>
            </a:r>
            <a:r>
              <a:rPr lang="nl-NL" sz="2000" dirty="0">
                <a:sym typeface="Symbol"/>
              </a:rPr>
              <a:t> toets</a:t>
            </a:r>
            <a:endParaRPr lang="nl-NL" sz="2000" dirty="0"/>
          </a:p>
        </p:txBody>
      </p:sp>
      <p:sp>
        <p:nvSpPr>
          <p:cNvPr id="4" name="Slide Number Placeholder 3"/>
          <p:cNvSpPr>
            <a:spLocks noGrp="1"/>
          </p:cNvSpPr>
          <p:nvPr>
            <p:ph type="sldNum" sz="quarter" idx="12"/>
          </p:nvPr>
        </p:nvSpPr>
        <p:spPr/>
        <p:txBody>
          <a:bodyPr/>
          <a:lstStyle/>
          <a:p>
            <a:fld id="{2F91EBE7-CD3A-4401-987D-0E19CACABA4A}" type="slidenum">
              <a:rPr lang="nl-NL" smtClean="0"/>
              <a:pPr/>
              <a:t>23</a:t>
            </a:fld>
            <a:endParaRPr lang="nl-NL"/>
          </a:p>
        </p:txBody>
      </p:sp>
      <p:sp>
        <p:nvSpPr>
          <p:cNvPr id="5" name="Left Arrow Callout 4"/>
          <p:cNvSpPr/>
          <p:nvPr/>
        </p:nvSpPr>
        <p:spPr>
          <a:xfrm>
            <a:off x="3923928" y="2204864"/>
            <a:ext cx="3528392" cy="648072"/>
          </a:xfrm>
          <a:prstGeom prst="leftArrowCallout">
            <a:avLst>
              <a:gd name="adj1" fmla="val 25000"/>
              <a:gd name="adj2" fmla="val 25000"/>
              <a:gd name="adj3" fmla="val 25000"/>
              <a:gd name="adj4" fmla="val 8173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Hoe vaak komt elk van een allel voor?</a:t>
            </a:r>
          </a:p>
        </p:txBody>
      </p:sp>
      <p:sp>
        <p:nvSpPr>
          <p:cNvPr id="6" name="Left Arrow Callout 5"/>
          <p:cNvSpPr/>
          <p:nvPr/>
        </p:nvSpPr>
        <p:spPr>
          <a:xfrm>
            <a:off x="4644008" y="3933056"/>
            <a:ext cx="4248472" cy="648072"/>
          </a:xfrm>
          <a:prstGeom prst="leftArrowCallout">
            <a:avLst>
              <a:gd name="adj1" fmla="val 25000"/>
              <a:gd name="adj2" fmla="val 25000"/>
              <a:gd name="adj3" fmla="val 25000"/>
              <a:gd name="adj4" fmla="val 8586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Hoeveel homozygoten en heterozygoten zou je verwachten?</a:t>
            </a:r>
          </a:p>
        </p:txBody>
      </p:sp>
    </p:spTree>
    <p:extLst>
      <p:ext uri="{BB962C8B-B14F-4D97-AF65-F5344CB8AC3E}">
        <p14:creationId xmlns:p14="http://schemas.microsoft.com/office/powerpoint/2010/main" val="375995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pic>
        <p:nvPicPr>
          <p:cNvPr id="51202" name="Picture 2"/>
          <p:cNvPicPr>
            <a:picLocks noChangeAspect="1" noChangeArrowheads="1"/>
          </p:cNvPicPr>
          <p:nvPr/>
        </p:nvPicPr>
        <p:blipFill>
          <a:blip r:embed="rId2" cstate="print"/>
          <a:srcRect/>
          <a:stretch>
            <a:fillRect/>
          </a:stretch>
        </p:blipFill>
        <p:spPr bwMode="auto">
          <a:xfrm>
            <a:off x="219075" y="2348880"/>
            <a:ext cx="8705850" cy="2162175"/>
          </a:xfrm>
          <a:prstGeom prst="rect">
            <a:avLst/>
          </a:prstGeom>
          <a:noFill/>
          <a:ln w="9525">
            <a:solidFill>
              <a:schemeClr val="tx1"/>
            </a:solidFill>
            <a:miter lim="800000"/>
            <a:headEnd/>
            <a:tailEnd/>
          </a:ln>
        </p:spPr>
      </p:pic>
      <p:sp>
        <p:nvSpPr>
          <p:cNvPr id="6" name="TextBox 5"/>
          <p:cNvSpPr txBox="1"/>
          <p:nvPr/>
        </p:nvSpPr>
        <p:spPr>
          <a:xfrm>
            <a:off x="611560" y="1412776"/>
            <a:ext cx="8208912" cy="646331"/>
          </a:xfrm>
          <a:prstGeom prst="rect">
            <a:avLst/>
          </a:prstGeom>
          <a:noFill/>
        </p:spPr>
        <p:txBody>
          <a:bodyPr wrap="square" rtlCol="0">
            <a:spAutoFit/>
          </a:bodyPr>
          <a:lstStyle/>
          <a:p>
            <a:r>
              <a:rPr lang="nl-NL" dirty="0"/>
              <a:t>In plaats van te kijken naar twee ouders en hun nakomelingen bekijken we alle allelen los van elkaar.</a:t>
            </a:r>
          </a:p>
        </p:txBody>
      </p:sp>
      <p:sp>
        <p:nvSpPr>
          <p:cNvPr id="5" name="TextBox 4"/>
          <p:cNvSpPr txBox="1"/>
          <p:nvPr/>
        </p:nvSpPr>
        <p:spPr>
          <a:xfrm>
            <a:off x="467544" y="4869160"/>
            <a:ext cx="8136904" cy="1477328"/>
          </a:xfrm>
          <a:prstGeom prst="rect">
            <a:avLst/>
          </a:prstGeom>
          <a:noFill/>
        </p:spPr>
        <p:txBody>
          <a:bodyPr wrap="square" rtlCol="0">
            <a:spAutoFit/>
          </a:bodyPr>
          <a:lstStyle/>
          <a:p>
            <a:r>
              <a:rPr lang="nl-NL" dirty="0"/>
              <a:t>De kans dat je bij blind pakken van twee knikkers uit de ton </a:t>
            </a:r>
          </a:p>
          <a:p>
            <a:endParaRPr lang="nl-NL" dirty="0"/>
          </a:p>
          <a:p>
            <a:r>
              <a:rPr lang="nl-NL" dirty="0">
                <a:solidFill>
                  <a:srgbClr val="FF0000"/>
                </a:solidFill>
              </a:rPr>
              <a:t>2 keer een rode knikker pakt is  	</a:t>
            </a:r>
          </a:p>
          <a:p>
            <a:r>
              <a:rPr lang="nl-NL" dirty="0">
                <a:solidFill>
                  <a:srgbClr val="FF0000"/>
                </a:solidFill>
              </a:rPr>
              <a:t>2 keer een witte knikker pakt is	</a:t>
            </a:r>
          </a:p>
          <a:p>
            <a:r>
              <a:rPr lang="nl-NL" dirty="0">
                <a:solidFill>
                  <a:srgbClr val="FF0000"/>
                </a:solidFill>
              </a:rPr>
              <a:t>1 rode en 1 witte knikker pakt is</a:t>
            </a:r>
            <a:r>
              <a:rPr lang="nl-NL" dirty="0"/>
              <a:t>	</a:t>
            </a:r>
          </a:p>
        </p:txBody>
      </p:sp>
      <p:sp>
        <p:nvSpPr>
          <p:cNvPr id="3" name="Slide Number Placeholder 2"/>
          <p:cNvSpPr>
            <a:spLocks noGrp="1"/>
          </p:cNvSpPr>
          <p:nvPr>
            <p:ph type="sldNum" sz="quarter" idx="12"/>
          </p:nvPr>
        </p:nvSpPr>
        <p:spPr/>
        <p:txBody>
          <a:bodyPr/>
          <a:lstStyle/>
          <a:p>
            <a:fld id="{2F91EBE7-CD3A-4401-987D-0E19CACABA4A}" type="slidenum">
              <a:rPr lang="nl-NL" smtClean="0"/>
              <a:pPr/>
              <a:t>24</a:t>
            </a:fld>
            <a:endParaRPr lang="nl-NL"/>
          </a:p>
        </p:txBody>
      </p:sp>
    </p:spTree>
    <p:extLst>
      <p:ext uri="{BB962C8B-B14F-4D97-AF65-F5344CB8AC3E}">
        <p14:creationId xmlns:p14="http://schemas.microsoft.com/office/powerpoint/2010/main" val="231607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pic>
        <p:nvPicPr>
          <p:cNvPr id="51202" name="Picture 2"/>
          <p:cNvPicPr>
            <a:picLocks noChangeAspect="1" noChangeArrowheads="1"/>
          </p:cNvPicPr>
          <p:nvPr/>
        </p:nvPicPr>
        <p:blipFill>
          <a:blip r:embed="rId2" cstate="print"/>
          <a:srcRect/>
          <a:stretch>
            <a:fillRect/>
          </a:stretch>
        </p:blipFill>
        <p:spPr bwMode="auto">
          <a:xfrm>
            <a:off x="219075" y="2348880"/>
            <a:ext cx="8705850" cy="2162175"/>
          </a:xfrm>
          <a:prstGeom prst="rect">
            <a:avLst/>
          </a:prstGeom>
          <a:noFill/>
          <a:ln w="9525">
            <a:solidFill>
              <a:schemeClr val="tx1"/>
            </a:solidFill>
            <a:miter lim="800000"/>
            <a:headEnd/>
            <a:tailEnd/>
          </a:ln>
        </p:spPr>
      </p:pic>
      <p:sp>
        <p:nvSpPr>
          <p:cNvPr id="6" name="TextBox 5"/>
          <p:cNvSpPr txBox="1"/>
          <p:nvPr/>
        </p:nvSpPr>
        <p:spPr>
          <a:xfrm>
            <a:off x="611560" y="1412776"/>
            <a:ext cx="8208912" cy="646331"/>
          </a:xfrm>
          <a:prstGeom prst="rect">
            <a:avLst/>
          </a:prstGeom>
          <a:noFill/>
        </p:spPr>
        <p:txBody>
          <a:bodyPr wrap="square" rtlCol="0">
            <a:spAutoFit/>
          </a:bodyPr>
          <a:lstStyle/>
          <a:p>
            <a:r>
              <a:rPr lang="nl-NL" dirty="0"/>
              <a:t>In plaats van te kijken naar twee ouders en hun nakomelingen bekijken we alle allelen los van elkaar.</a:t>
            </a:r>
          </a:p>
        </p:txBody>
      </p:sp>
      <p:sp>
        <p:nvSpPr>
          <p:cNvPr id="5" name="TextBox 4"/>
          <p:cNvSpPr txBox="1"/>
          <p:nvPr/>
        </p:nvSpPr>
        <p:spPr>
          <a:xfrm>
            <a:off x="467544" y="4869160"/>
            <a:ext cx="8136904" cy="1754326"/>
          </a:xfrm>
          <a:prstGeom prst="rect">
            <a:avLst/>
          </a:prstGeom>
          <a:noFill/>
        </p:spPr>
        <p:txBody>
          <a:bodyPr wrap="square" rtlCol="0">
            <a:spAutoFit/>
          </a:bodyPr>
          <a:lstStyle/>
          <a:p>
            <a:r>
              <a:rPr lang="nl-NL" dirty="0"/>
              <a:t>De kans dat je bij blind pakken van twee knikkers uit de ton </a:t>
            </a:r>
          </a:p>
          <a:p>
            <a:endParaRPr lang="nl-NL" dirty="0"/>
          </a:p>
          <a:p>
            <a:r>
              <a:rPr lang="nl-NL" dirty="0"/>
              <a:t>2 keer een rode knikker pakt is  	0.8 * 0.8 = 0.64 (64 %)	</a:t>
            </a:r>
            <a:r>
              <a:rPr lang="nl-NL" i="1" dirty="0"/>
              <a:t>q</a:t>
            </a:r>
            <a:r>
              <a:rPr lang="nl-NL" baseline="30000" dirty="0"/>
              <a:t>2</a:t>
            </a:r>
          </a:p>
          <a:p>
            <a:r>
              <a:rPr lang="nl-NL" dirty="0"/>
              <a:t>2 keer een witte knikker pakt is	0.2 * 0.2 = 0.04 (4%)	</a:t>
            </a:r>
            <a:r>
              <a:rPr lang="nl-NL" i="1" dirty="0"/>
              <a:t>p</a:t>
            </a:r>
            <a:r>
              <a:rPr lang="nl-NL" baseline="30000" dirty="0"/>
              <a:t>2</a:t>
            </a:r>
            <a:endParaRPr lang="nl-NL" dirty="0"/>
          </a:p>
          <a:p>
            <a:r>
              <a:rPr lang="nl-NL" dirty="0"/>
              <a:t>1 rode en 1 witte knikker pakt is	</a:t>
            </a:r>
            <a:r>
              <a:rPr lang="nl-NL" b="1" dirty="0"/>
              <a:t>2</a:t>
            </a:r>
            <a:r>
              <a:rPr lang="nl-NL" dirty="0"/>
              <a:t> * 0.8 * 0.2 = 0.32 (32%) 	2</a:t>
            </a:r>
            <a:r>
              <a:rPr lang="nl-NL" i="1" dirty="0"/>
              <a:t>pq</a:t>
            </a:r>
            <a:r>
              <a:rPr lang="nl-NL" dirty="0"/>
              <a:t>	</a:t>
            </a:r>
            <a:endParaRPr lang="nl-NL" baseline="30000" dirty="0"/>
          </a:p>
          <a:p>
            <a:endParaRPr lang="nl-NL" dirty="0"/>
          </a:p>
        </p:txBody>
      </p:sp>
      <p:sp>
        <p:nvSpPr>
          <p:cNvPr id="3" name="Slide Number Placeholder 2"/>
          <p:cNvSpPr>
            <a:spLocks noGrp="1"/>
          </p:cNvSpPr>
          <p:nvPr>
            <p:ph type="sldNum" sz="quarter" idx="12"/>
          </p:nvPr>
        </p:nvSpPr>
        <p:spPr/>
        <p:txBody>
          <a:bodyPr/>
          <a:lstStyle/>
          <a:p>
            <a:fld id="{2F91EBE7-CD3A-4401-987D-0E19CACABA4A}" type="slidenum">
              <a:rPr lang="nl-NL" smtClean="0"/>
              <a:pPr/>
              <a:t>25</a:t>
            </a:fld>
            <a:endParaRPr lang="nl-NL"/>
          </a:p>
        </p:txBody>
      </p:sp>
    </p:spTree>
    <p:extLst>
      <p:ext uri="{BB962C8B-B14F-4D97-AF65-F5344CB8AC3E}">
        <p14:creationId xmlns:p14="http://schemas.microsoft.com/office/powerpoint/2010/main" val="11834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pic>
        <p:nvPicPr>
          <p:cNvPr id="52226" name="Picture 2"/>
          <p:cNvPicPr>
            <a:picLocks noChangeAspect="1" noChangeArrowheads="1"/>
          </p:cNvPicPr>
          <p:nvPr/>
        </p:nvPicPr>
        <p:blipFill>
          <a:blip r:embed="rId2" cstate="print"/>
          <a:srcRect/>
          <a:stretch>
            <a:fillRect/>
          </a:stretch>
        </p:blipFill>
        <p:spPr bwMode="auto">
          <a:xfrm>
            <a:off x="4572000" y="1124744"/>
            <a:ext cx="4209455" cy="5477947"/>
          </a:xfrm>
          <a:prstGeom prst="rect">
            <a:avLst/>
          </a:prstGeom>
          <a:noFill/>
          <a:ln w="9525">
            <a:solidFill>
              <a:schemeClr val="tx1"/>
            </a:solidFill>
            <a:miter lim="800000"/>
            <a:headEnd/>
            <a:tailEnd/>
          </a:ln>
        </p:spPr>
      </p:pic>
      <p:sp>
        <p:nvSpPr>
          <p:cNvPr id="5" name="TextBox 4"/>
          <p:cNvSpPr txBox="1"/>
          <p:nvPr/>
        </p:nvSpPr>
        <p:spPr>
          <a:xfrm>
            <a:off x="251521" y="1124744"/>
            <a:ext cx="4176464" cy="5170646"/>
          </a:xfrm>
          <a:prstGeom prst="rect">
            <a:avLst/>
          </a:prstGeom>
          <a:noFill/>
        </p:spPr>
        <p:txBody>
          <a:bodyPr wrap="square" rtlCol="0">
            <a:spAutoFit/>
          </a:bodyPr>
          <a:lstStyle/>
          <a:p>
            <a:endParaRPr lang="nl-NL" dirty="0"/>
          </a:p>
          <a:p>
            <a:r>
              <a:rPr lang="nl-NL" dirty="0"/>
              <a:t>C</a:t>
            </a:r>
            <a:r>
              <a:rPr lang="nl-NL" baseline="30000" dirty="0"/>
              <a:t>R</a:t>
            </a:r>
            <a:r>
              <a:rPr lang="nl-NL" dirty="0"/>
              <a:t> (</a:t>
            </a:r>
            <a:r>
              <a:rPr lang="nl-NL" i="1" dirty="0"/>
              <a:t>p</a:t>
            </a:r>
            <a:r>
              <a:rPr lang="nl-NL" dirty="0"/>
              <a:t>) = 0.8 en C</a:t>
            </a:r>
            <a:r>
              <a:rPr lang="nl-NL" baseline="30000" dirty="0"/>
              <a:t>W</a:t>
            </a:r>
            <a:r>
              <a:rPr lang="nl-NL" dirty="0"/>
              <a:t> (</a:t>
            </a:r>
            <a:r>
              <a:rPr lang="nl-NL" i="1" dirty="0"/>
              <a:t>q</a:t>
            </a:r>
            <a:r>
              <a:rPr lang="nl-NL" dirty="0"/>
              <a:t>) = 0.2</a:t>
            </a:r>
            <a:endParaRPr lang="nl-NL" baseline="30000" dirty="0"/>
          </a:p>
          <a:p>
            <a:endParaRPr lang="nl-NL" baseline="30000" dirty="0"/>
          </a:p>
          <a:p>
            <a:endParaRPr lang="nl-NL" baseline="30000" dirty="0"/>
          </a:p>
          <a:p>
            <a:r>
              <a:rPr lang="nl-NL" dirty="0"/>
              <a:t>Wanneer je kijkt naar de </a:t>
            </a:r>
            <a:r>
              <a:rPr lang="nl-NL" u="sng" dirty="0"/>
              <a:t>gehele populatie</a:t>
            </a:r>
            <a:r>
              <a:rPr lang="nl-NL" dirty="0"/>
              <a:t>, dan verwacht je dat daarin:</a:t>
            </a:r>
          </a:p>
          <a:p>
            <a:endParaRPr lang="nl-NL" dirty="0"/>
          </a:p>
          <a:p>
            <a:r>
              <a:rPr lang="nl-NL" dirty="0"/>
              <a:t>64% homozygoot C</a:t>
            </a:r>
            <a:r>
              <a:rPr lang="nl-NL" baseline="30000" dirty="0"/>
              <a:t>R</a:t>
            </a:r>
            <a:r>
              <a:rPr lang="nl-NL" dirty="0"/>
              <a:t>C</a:t>
            </a:r>
            <a:r>
              <a:rPr lang="nl-NL" baseline="30000" dirty="0"/>
              <a:t>R</a:t>
            </a:r>
            <a:r>
              <a:rPr lang="nl-NL" dirty="0"/>
              <a:t> is </a:t>
            </a:r>
          </a:p>
          <a:p>
            <a:r>
              <a:rPr lang="nl-NL" dirty="0"/>
              <a:t>32% heterozygoot C</a:t>
            </a:r>
            <a:r>
              <a:rPr lang="nl-NL" baseline="30000" dirty="0"/>
              <a:t>R</a:t>
            </a:r>
            <a:r>
              <a:rPr lang="nl-NL" dirty="0"/>
              <a:t>C</a:t>
            </a:r>
            <a:r>
              <a:rPr lang="nl-NL" baseline="30000" dirty="0"/>
              <a:t>W</a:t>
            </a:r>
            <a:r>
              <a:rPr lang="nl-NL" dirty="0"/>
              <a:t> is</a:t>
            </a:r>
          </a:p>
          <a:p>
            <a:r>
              <a:rPr lang="nl-NL" dirty="0"/>
              <a:t>4% homozygoot C</a:t>
            </a:r>
            <a:r>
              <a:rPr lang="nl-NL" baseline="30000" dirty="0"/>
              <a:t>W</a:t>
            </a:r>
            <a:r>
              <a:rPr lang="nl-NL" dirty="0"/>
              <a:t>C</a:t>
            </a:r>
            <a:r>
              <a:rPr lang="nl-NL" baseline="30000" dirty="0"/>
              <a:t>W</a:t>
            </a:r>
            <a:r>
              <a:rPr lang="nl-NL" dirty="0"/>
              <a:t> is</a:t>
            </a:r>
          </a:p>
          <a:p>
            <a:endParaRPr lang="nl-NL" dirty="0"/>
          </a:p>
          <a:p>
            <a:r>
              <a:rPr lang="nl-NL" b="1" dirty="0"/>
              <a:t>Aanname</a:t>
            </a:r>
            <a:r>
              <a:rPr lang="nl-NL" dirty="0"/>
              <a:t>: alle allelen zijn eerlijk verdeeld over de populatie.</a:t>
            </a:r>
          </a:p>
          <a:p>
            <a:endParaRPr lang="nl-NL" b="1" dirty="0"/>
          </a:p>
          <a:p>
            <a:endParaRPr lang="nl-NL" b="1" dirty="0"/>
          </a:p>
          <a:p>
            <a:r>
              <a:rPr lang="nl-NL" dirty="0"/>
              <a:t>Formule:    </a:t>
            </a:r>
            <a:r>
              <a:rPr lang="nl-NL" i="1" dirty="0"/>
              <a:t>p</a:t>
            </a:r>
            <a:r>
              <a:rPr lang="nl-NL" baseline="30000" dirty="0"/>
              <a:t>2</a:t>
            </a:r>
            <a:r>
              <a:rPr lang="nl-NL" dirty="0"/>
              <a:t>    +     2 </a:t>
            </a:r>
            <a:r>
              <a:rPr lang="nl-NL" i="1" dirty="0"/>
              <a:t>pq</a:t>
            </a:r>
            <a:r>
              <a:rPr lang="nl-NL" dirty="0"/>
              <a:t>     +      </a:t>
            </a:r>
            <a:r>
              <a:rPr lang="nl-NL" i="1" dirty="0"/>
              <a:t>q</a:t>
            </a:r>
            <a:r>
              <a:rPr lang="nl-NL" baseline="30000" dirty="0"/>
              <a:t>2</a:t>
            </a:r>
            <a:r>
              <a:rPr lang="nl-NL" dirty="0"/>
              <a:t>    =    1</a:t>
            </a:r>
          </a:p>
          <a:p>
            <a:r>
              <a:rPr lang="nl-NL" dirty="0"/>
              <a:t>	</a:t>
            </a:r>
          </a:p>
          <a:p>
            <a:r>
              <a:rPr lang="nl-NL" i="1" dirty="0"/>
              <a:t>	</a:t>
            </a:r>
            <a:r>
              <a:rPr lang="nl-NL" dirty="0"/>
              <a:t>0.8</a:t>
            </a:r>
            <a:r>
              <a:rPr lang="nl-NL" baseline="30000" dirty="0"/>
              <a:t>2</a:t>
            </a:r>
            <a:r>
              <a:rPr lang="nl-NL" dirty="0"/>
              <a:t>    2 * 0.8*0.2       0.2</a:t>
            </a:r>
            <a:r>
              <a:rPr lang="nl-NL" baseline="30000" dirty="0"/>
              <a:t>2</a:t>
            </a:r>
          </a:p>
          <a:p>
            <a:r>
              <a:rPr lang="nl-NL" dirty="0"/>
              <a:t>                 0.64    +      0.32   +    0.04 = 1</a:t>
            </a:r>
            <a:r>
              <a:rPr lang="nl-NL" i="1" dirty="0"/>
              <a:t>  </a:t>
            </a:r>
          </a:p>
        </p:txBody>
      </p:sp>
      <p:sp>
        <p:nvSpPr>
          <p:cNvPr id="3" name="Slide Number Placeholder 2"/>
          <p:cNvSpPr>
            <a:spLocks noGrp="1"/>
          </p:cNvSpPr>
          <p:nvPr>
            <p:ph type="sldNum" sz="quarter" idx="12"/>
          </p:nvPr>
        </p:nvSpPr>
        <p:spPr/>
        <p:txBody>
          <a:bodyPr/>
          <a:lstStyle/>
          <a:p>
            <a:fld id="{2F91EBE7-CD3A-4401-987D-0E19CACABA4A}" type="slidenum">
              <a:rPr lang="nl-NL" smtClean="0"/>
              <a:pPr/>
              <a:t>26</a:t>
            </a:fld>
            <a:endParaRPr lang="nl-NL"/>
          </a:p>
        </p:txBody>
      </p:sp>
    </p:spTree>
    <p:extLst>
      <p:ext uri="{BB962C8B-B14F-4D97-AF65-F5344CB8AC3E}">
        <p14:creationId xmlns:p14="http://schemas.microsoft.com/office/powerpoint/2010/main" val="2503809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nl-NL" dirty="0"/>
              <a:t>Hardy-Weinberg vergelijking</a:t>
            </a:r>
          </a:p>
        </p:txBody>
      </p:sp>
      <p:sp>
        <p:nvSpPr>
          <p:cNvPr id="3" name="TextBox 2"/>
          <p:cNvSpPr txBox="1"/>
          <p:nvPr/>
        </p:nvSpPr>
        <p:spPr>
          <a:xfrm>
            <a:off x="395536" y="1340768"/>
            <a:ext cx="4752528" cy="3693319"/>
          </a:xfrm>
          <a:prstGeom prst="rect">
            <a:avLst/>
          </a:prstGeom>
          <a:noFill/>
        </p:spPr>
        <p:txBody>
          <a:bodyPr wrap="square" rtlCol="0">
            <a:spAutoFit/>
          </a:bodyPr>
          <a:lstStyle/>
          <a:p>
            <a:r>
              <a:rPr lang="nl-NL" dirty="0"/>
              <a:t>Je kunt dus berekenen hoe groot de kans is op een bepaald fenotype of genotype bij een kruising van </a:t>
            </a:r>
            <a:r>
              <a:rPr lang="nl-NL" b="1" dirty="0"/>
              <a:t>twee individuën</a:t>
            </a:r>
          </a:p>
          <a:p>
            <a:endParaRPr lang="nl-NL" b="1" dirty="0"/>
          </a:p>
          <a:p>
            <a:endParaRPr lang="nl-NL" b="1" dirty="0"/>
          </a:p>
          <a:p>
            <a:endParaRPr lang="nl-NL" b="1" dirty="0"/>
          </a:p>
          <a:p>
            <a:r>
              <a:rPr lang="nl-NL" b="1" dirty="0"/>
              <a:t>Of</a:t>
            </a:r>
            <a:endParaRPr lang="nl-NL" dirty="0"/>
          </a:p>
          <a:p>
            <a:endParaRPr lang="nl-NL" b="1" dirty="0"/>
          </a:p>
          <a:p>
            <a:endParaRPr lang="nl-NL" b="1" dirty="0"/>
          </a:p>
          <a:p>
            <a:endParaRPr lang="nl-NL" b="1" dirty="0"/>
          </a:p>
          <a:p>
            <a:r>
              <a:rPr lang="nl-NL" dirty="0"/>
              <a:t>Je kunt berekenen hoe groot de kans is op een bepaald fenotype of genotype </a:t>
            </a:r>
            <a:r>
              <a:rPr lang="nl-NL" b="1" dirty="0"/>
              <a:t>binnen een bepaalde populatie</a:t>
            </a:r>
            <a:endParaRPr lang="nl-NL" dirty="0"/>
          </a:p>
        </p:txBody>
      </p:sp>
      <p:pic>
        <p:nvPicPr>
          <p:cNvPr id="3074" name="Picture 2"/>
          <p:cNvPicPr>
            <a:picLocks noChangeAspect="1" noChangeArrowheads="1"/>
          </p:cNvPicPr>
          <p:nvPr/>
        </p:nvPicPr>
        <p:blipFill>
          <a:blip r:embed="rId2" cstate="print"/>
          <a:srcRect/>
          <a:stretch>
            <a:fillRect/>
          </a:stretch>
        </p:blipFill>
        <p:spPr bwMode="auto">
          <a:xfrm>
            <a:off x="5508104" y="1435838"/>
            <a:ext cx="2448272" cy="1936215"/>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508104" y="4020762"/>
            <a:ext cx="3240360" cy="2518574"/>
          </a:xfrm>
          <a:prstGeom prst="rect">
            <a:avLst/>
          </a:prstGeom>
          <a:noFill/>
          <a:ln w="9525">
            <a:solidFill>
              <a:schemeClr val="tx1"/>
            </a:solidFill>
            <a:miter lim="800000"/>
            <a:headEnd/>
            <a:tailEnd/>
          </a:ln>
        </p:spPr>
      </p:pic>
      <p:sp>
        <p:nvSpPr>
          <p:cNvPr id="4" name="Slide Number Placeholder 3"/>
          <p:cNvSpPr>
            <a:spLocks noGrp="1"/>
          </p:cNvSpPr>
          <p:nvPr>
            <p:ph type="sldNum" sz="quarter" idx="12"/>
          </p:nvPr>
        </p:nvSpPr>
        <p:spPr/>
        <p:txBody>
          <a:bodyPr/>
          <a:lstStyle/>
          <a:p>
            <a:fld id="{2F91EBE7-CD3A-4401-987D-0E19CACABA4A}" type="slidenum">
              <a:rPr lang="nl-NL" smtClean="0"/>
              <a:pPr/>
              <a:t>27</a:t>
            </a:fld>
            <a:endParaRPr lang="nl-NL"/>
          </a:p>
        </p:txBody>
      </p:sp>
    </p:spTree>
    <p:extLst>
      <p:ext uri="{BB962C8B-B14F-4D97-AF65-F5344CB8AC3E}">
        <p14:creationId xmlns:p14="http://schemas.microsoft.com/office/powerpoint/2010/main" val="412069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95536" y="1052736"/>
            <a:ext cx="5353765" cy="3670667"/>
            <a:chOff x="1934223" y="1412776"/>
            <a:chExt cx="5353765" cy="3670667"/>
          </a:xfrm>
        </p:grpSpPr>
        <p:sp>
          <p:nvSpPr>
            <p:cNvPr id="3" name="TextBox 2"/>
            <p:cNvSpPr txBox="1"/>
            <p:nvPr/>
          </p:nvSpPr>
          <p:spPr>
            <a:xfrm>
              <a:off x="2770583" y="2636912"/>
              <a:ext cx="2841226" cy="646331"/>
            </a:xfrm>
            <a:prstGeom prst="rect">
              <a:avLst/>
            </a:prstGeom>
            <a:noFill/>
          </p:spPr>
          <p:txBody>
            <a:bodyPr wrap="none" rtlCol="0">
              <a:spAutoFit/>
            </a:bodyPr>
            <a:lstStyle/>
            <a:p>
              <a:pPr algn="ctr"/>
              <a:r>
                <a:rPr lang="nl-NL" dirty="0"/>
                <a:t>Hardy-Weinberg vergelijking</a:t>
              </a:r>
            </a:p>
            <a:p>
              <a:pPr algn="ctr"/>
              <a:r>
                <a:rPr lang="nl-NL" dirty="0"/>
                <a:t>1 = 	p</a:t>
              </a:r>
              <a:r>
                <a:rPr lang="nl-NL" baseline="30000" dirty="0"/>
                <a:t>2</a:t>
              </a:r>
              <a:r>
                <a:rPr lang="nl-NL" dirty="0"/>
                <a:t>  + 2pq 	+  q</a:t>
              </a:r>
              <a:r>
                <a:rPr lang="nl-NL" baseline="30000" dirty="0"/>
                <a:t>2</a:t>
              </a:r>
            </a:p>
          </p:txBody>
        </p:sp>
        <p:cxnSp>
          <p:nvCxnSpPr>
            <p:cNvPr id="5" name="Straight Arrow Connector 4"/>
            <p:cNvCxnSpPr/>
            <p:nvPr/>
          </p:nvCxnSpPr>
          <p:spPr>
            <a:xfrm flipH="1">
              <a:off x="3590407" y="3356992"/>
              <a:ext cx="36004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21263" y="3356992"/>
              <a:ext cx="0" cy="9361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34223" y="3933056"/>
              <a:ext cx="1753365" cy="646331"/>
            </a:xfrm>
            <a:prstGeom prst="rect">
              <a:avLst/>
            </a:prstGeom>
            <a:noFill/>
          </p:spPr>
          <p:txBody>
            <a:bodyPr wrap="none" rtlCol="0">
              <a:spAutoFit/>
            </a:bodyPr>
            <a:lstStyle/>
            <a:p>
              <a:r>
                <a:rPr lang="nl-NL" dirty="0"/>
                <a:t>Verwacht aantal </a:t>
              </a:r>
            </a:p>
            <a:p>
              <a:r>
                <a:rPr lang="nl-NL" dirty="0"/>
                <a:t>Homozygoot </a:t>
              </a:r>
              <a:r>
                <a:rPr lang="nl-NL" i="1" dirty="0"/>
                <a:t>p</a:t>
              </a:r>
              <a:r>
                <a:rPr lang="nl-NL" dirty="0"/>
                <a:t>/</a:t>
              </a:r>
              <a:r>
                <a:rPr lang="nl-NL" i="1" dirty="0"/>
                <a:t>p</a:t>
              </a:r>
              <a:endParaRPr lang="nl-NL" dirty="0"/>
            </a:p>
          </p:txBody>
        </p:sp>
        <p:sp>
          <p:nvSpPr>
            <p:cNvPr id="11" name="TextBox 10"/>
            <p:cNvSpPr txBox="1"/>
            <p:nvPr/>
          </p:nvSpPr>
          <p:spPr>
            <a:xfrm>
              <a:off x="5534623" y="3933056"/>
              <a:ext cx="1753365" cy="646331"/>
            </a:xfrm>
            <a:prstGeom prst="rect">
              <a:avLst/>
            </a:prstGeom>
            <a:noFill/>
          </p:spPr>
          <p:txBody>
            <a:bodyPr wrap="none" rtlCol="0">
              <a:spAutoFit/>
            </a:bodyPr>
            <a:lstStyle/>
            <a:p>
              <a:r>
                <a:rPr lang="nl-NL" dirty="0"/>
                <a:t>Verwacht aantal </a:t>
              </a:r>
            </a:p>
            <a:p>
              <a:r>
                <a:rPr lang="nl-NL" dirty="0"/>
                <a:t>Homozygoot </a:t>
              </a:r>
              <a:r>
                <a:rPr lang="nl-NL" i="1" dirty="0"/>
                <a:t>q</a:t>
              </a:r>
              <a:r>
                <a:rPr lang="nl-NL" dirty="0"/>
                <a:t>/</a:t>
              </a:r>
              <a:r>
                <a:rPr lang="nl-NL" i="1" dirty="0"/>
                <a:t>q</a:t>
              </a:r>
              <a:endParaRPr lang="nl-NL" dirty="0"/>
            </a:p>
          </p:txBody>
        </p:sp>
        <p:sp>
          <p:nvSpPr>
            <p:cNvPr id="12" name="TextBox 11"/>
            <p:cNvSpPr txBox="1"/>
            <p:nvPr/>
          </p:nvSpPr>
          <p:spPr>
            <a:xfrm>
              <a:off x="3707904" y="4437112"/>
              <a:ext cx="1826719" cy="646331"/>
            </a:xfrm>
            <a:prstGeom prst="rect">
              <a:avLst/>
            </a:prstGeom>
            <a:noFill/>
          </p:spPr>
          <p:txBody>
            <a:bodyPr wrap="none" rtlCol="0">
              <a:spAutoFit/>
            </a:bodyPr>
            <a:lstStyle/>
            <a:p>
              <a:r>
                <a:rPr lang="nl-NL" dirty="0"/>
                <a:t>Verwacht aantal </a:t>
              </a:r>
            </a:p>
            <a:p>
              <a:r>
                <a:rPr lang="nl-NL" dirty="0"/>
                <a:t>Heterozygoot </a:t>
              </a:r>
              <a:r>
                <a:rPr lang="nl-NL" i="1" dirty="0"/>
                <a:t>q</a:t>
              </a:r>
              <a:r>
                <a:rPr lang="nl-NL" dirty="0"/>
                <a:t>/</a:t>
              </a:r>
              <a:r>
                <a:rPr lang="nl-NL" i="1" dirty="0"/>
                <a:t>p</a:t>
              </a:r>
              <a:endParaRPr lang="nl-NL" dirty="0"/>
            </a:p>
          </p:txBody>
        </p:sp>
        <p:cxnSp>
          <p:nvCxnSpPr>
            <p:cNvPr id="14" name="Straight Arrow Connector 13"/>
            <p:cNvCxnSpPr/>
            <p:nvPr/>
          </p:nvCxnSpPr>
          <p:spPr>
            <a:xfrm>
              <a:off x="5246591" y="3356992"/>
              <a:ext cx="36004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275856" y="1412776"/>
              <a:ext cx="3114635" cy="369332"/>
            </a:xfrm>
            <a:prstGeom prst="rect">
              <a:avLst/>
            </a:prstGeom>
            <a:noFill/>
          </p:spPr>
          <p:txBody>
            <a:bodyPr wrap="none" rtlCol="0">
              <a:spAutoFit/>
            </a:bodyPr>
            <a:lstStyle/>
            <a:p>
              <a:r>
                <a:rPr lang="nl-NL" dirty="0"/>
                <a:t>Allelfrequenties </a:t>
              </a:r>
              <a:r>
                <a:rPr lang="nl-NL" i="1" dirty="0"/>
                <a:t>p</a:t>
              </a:r>
              <a:r>
                <a:rPr lang="nl-NL" dirty="0"/>
                <a:t> en </a:t>
              </a:r>
              <a:r>
                <a:rPr lang="nl-NL" i="1" dirty="0"/>
                <a:t>q</a:t>
              </a:r>
              <a:r>
                <a:rPr lang="nl-NL" dirty="0"/>
                <a:t> bepalen</a:t>
              </a:r>
            </a:p>
          </p:txBody>
        </p:sp>
        <p:cxnSp>
          <p:nvCxnSpPr>
            <p:cNvPr id="16" name="Straight Arrow Connector 15"/>
            <p:cNvCxnSpPr/>
            <p:nvPr/>
          </p:nvCxnSpPr>
          <p:spPr>
            <a:xfrm>
              <a:off x="4572000" y="1844824"/>
              <a:ext cx="0" cy="7920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243039" y="5867980"/>
            <a:ext cx="3658759" cy="369332"/>
          </a:xfrm>
          <a:prstGeom prst="rect">
            <a:avLst/>
          </a:prstGeom>
          <a:noFill/>
        </p:spPr>
        <p:txBody>
          <a:bodyPr wrap="none" rtlCol="0">
            <a:spAutoFit/>
          </a:bodyPr>
          <a:lstStyle/>
          <a:p>
            <a:r>
              <a:rPr lang="nl-NL" dirty="0"/>
              <a:t>Komt dat overeen met je observatie?</a:t>
            </a:r>
          </a:p>
        </p:txBody>
      </p:sp>
      <p:cxnSp>
        <p:nvCxnSpPr>
          <p:cNvPr id="20" name="Straight Arrow Connector 19"/>
          <p:cNvCxnSpPr/>
          <p:nvPr/>
        </p:nvCxnSpPr>
        <p:spPr>
          <a:xfrm>
            <a:off x="3072418" y="5219908"/>
            <a:ext cx="0" cy="64807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Left Brace 23"/>
          <p:cNvSpPr/>
          <p:nvPr/>
        </p:nvSpPr>
        <p:spPr>
          <a:xfrm rot="16200000">
            <a:off x="2853293" y="2168860"/>
            <a:ext cx="432048" cy="525658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ln w="28575">
                <a:solidFill>
                  <a:schemeClr val="tx1"/>
                </a:solidFill>
              </a:ln>
            </a:endParaRPr>
          </a:p>
        </p:txBody>
      </p:sp>
      <p:cxnSp>
        <p:nvCxnSpPr>
          <p:cNvPr id="28" name="Straight Arrow Connector 27"/>
          <p:cNvCxnSpPr/>
          <p:nvPr/>
        </p:nvCxnSpPr>
        <p:spPr>
          <a:xfrm flipH="1">
            <a:off x="4788024" y="404664"/>
            <a:ext cx="108012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940152" y="116632"/>
            <a:ext cx="3002676" cy="646331"/>
          </a:xfrm>
          <a:prstGeom prst="rect">
            <a:avLst/>
          </a:prstGeom>
          <a:noFill/>
        </p:spPr>
        <p:txBody>
          <a:bodyPr wrap="square" rtlCol="0">
            <a:spAutoFit/>
          </a:bodyPr>
          <a:lstStyle/>
          <a:p>
            <a:r>
              <a:rPr lang="nl-NL" b="1" dirty="0"/>
              <a:t>Allel</a:t>
            </a:r>
            <a:r>
              <a:rPr lang="nl-NL" dirty="0"/>
              <a:t>frequenties zijn bekend</a:t>
            </a:r>
          </a:p>
          <a:p>
            <a:r>
              <a:rPr lang="nl-NL" dirty="0"/>
              <a:t>(bijv. door genotypering)</a:t>
            </a:r>
          </a:p>
        </p:txBody>
      </p:sp>
      <p:cxnSp>
        <p:nvCxnSpPr>
          <p:cNvPr id="31" name="Straight Arrow Connector 30"/>
          <p:cNvCxnSpPr/>
          <p:nvPr/>
        </p:nvCxnSpPr>
        <p:spPr>
          <a:xfrm flipH="1">
            <a:off x="4788024" y="1268760"/>
            <a:ext cx="108012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940152" y="1052736"/>
            <a:ext cx="3024336" cy="923330"/>
          </a:xfrm>
          <a:prstGeom prst="rect">
            <a:avLst/>
          </a:prstGeom>
          <a:noFill/>
        </p:spPr>
        <p:txBody>
          <a:bodyPr wrap="square" rtlCol="0">
            <a:spAutoFit/>
          </a:bodyPr>
          <a:lstStyle/>
          <a:p>
            <a:r>
              <a:rPr lang="nl-NL" b="1" dirty="0"/>
              <a:t>Genotype</a:t>
            </a:r>
            <a:r>
              <a:rPr lang="nl-NL" dirty="0"/>
              <a:t>frequenties zijn bekend (</a:t>
            </a:r>
            <a:r>
              <a:rPr lang="nl-NL" b="1" dirty="0"/>
              <a:t>ook</a:t>
            </a:r>
            <a:r>
              <a:rPr lang="nl-NL" dirty="0"/>
              <a:t> de heterozygoten)</a:t>
            </a:r>
          </a:p>
        </p:txBody>
      </p:sp>
      <p:cxnSp>
        <p:nvCxnSpPr>
          <p:cNvPr id="33" name="Straight Arrow Connector 32"/>
          <p:cNvCxnSpPr/>
          <p:nvPr/>
        </p:nvCxnSpPr>
        <p:spPr>
          <a:xfrm flipH="1" flipV="1">
            <a:off x="4788024" y="1628800"/>
            <a:ext cx="1080120" cy="57606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40152" y="2132856"/>
            <a:ext cx="3002676" cy="923330"/>
          </a:xfrm>
          <a:prstGeom prst="rect">
            <a:avLst/>
          </a:prstGeom>
          <a:noFill/>
        </p:spPr>
        <p:txBody>
          <a:bodyPr wrap="square" rtlCol="0">
            <a:spAutoFit/>
          </a:bodyPr>
          <a:lstStyle/>
          <a:p>
            <a:r>
              <a:rPr lang="nl-NL" dirty="0"/>
              <a:t>Alleen </a:t>
            </a:r>
            <a:r>
              <a:rPr lang="nl-NL" b="1" dirty="0"/>
              <a:t>fenotype</a:t>
            </a:r>
            <a:r>
              <a:rPr lang="nl-NL" dirty="0"/>
              <a:t>frequenties zijn bekend (</a:t>
            </a:r>
            <a:r>
              <a:rPr lang="nl-NL" i="1" dirty="0"/>
              <a:t>q</a:t>
            </a:r>
            <a:r>
              <a:rPr lang="nl-NL" dirty="0"/>
              <a:t> schatten uit het aantal recessieve fenotypes).</a:t>
            </a:r>
          </a:p>
        </p:txBody>
      </p:sp>
      <p:sp>
        <p:nvSpPr>
          <p:cNvPr id="2" name="Slide Number Placeholder 1"/>
          <p:cNvSpPr>
            <a:spLocks noGrp="1"/>
          </p:cNvSpPr>
          <p:nvPr>
            <p:ph type="sldNum" sz="quarter" idx="12"/>
          </p:nvPr>
        </p:nvSpPr>
        <p:spPr/>
        <p:txBody>
          <a:bodyPr/>
          <a:lstStyle/>
          <a:p>
            <a:fld id="{2F91EBE7-CD3A-4401-987D-0E19CACABA4A}" type="slidenum">
              <a:rPr lang="nl-NL" smtClean="0"/>
              <a:pPr/>
              <a:t>28</a:t>
            </a:fld>
            <a:endParaRPr lang="nl-NL"/>
          </a:p>
        </p:txBody>
      </p:sp>
    </p:spTree>
    <p:extLst>
      <p:ext uri="{BB962C8B-B14F-4D97-AF65-F5344CB8AC3E}">
        <p14:creationId xmlns:p14="http://schemas.microsoft.com/office/powerpoint/2010/main" val="285017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stretch>
            <a:fillRect/>
          </a:stretch>
        </p:blipFill>
        <p:spPr>
          <a:xfrm>
            <a:off x="1638300" y="1169989"/>
            <a:ext cx="5969000" cy="4584700"/>
          </a:xfrm>
          <a:prstGeom prst="rect">
            <a:avLst/>
          </a:prstGeom>
        </p:spPr>
      </p:pic>
    </p:spTree>
    <p:extLst>
      <p:ext uri="{BB962C8B-B14F-4D97-AF65-F5344CB8AC3E}">
        <p14:creationId xmlns:p14="http://schemas.microsoft.com/office/powerpoint/2010/main" val="209449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683568" y="1628800"/>
            <a:ext cx="6028510" cy="1015663"/>
          </a:xfrm>
          <a:prstGeom prst="rect">
            <a:avLst/>
          </a:prstGeom>
          <a:noFill/>
          <a:ln w="9525">
            <a:noFill/>
            <a:miter lim="800000"/>
            <a:headEnd/>
            <a:tailEnd/>
          </a:ln>
        </p:spPr>
        <p:txBody>
          <a:bodyPr wrap="none">
            <a:spAutoFit/>
          </a:bodyPr>
          <a:lstStyle/>
          <a:p>
            <a:r>
              <a:rPr lang="en-US" sz="2000" dirty="0" err="1"/>
              <a:t>Evolutie</a:t>
            </a:r>
            <a:r>
              <a:rPr lang="en-US" sz="2000" dirty="0"/>
              <a:t> kun je </a:t>
            </a:r>
            <a:r>
              <a:rPr lang="en-US" sz="2000" dirty="0" err="1"/>
              <a:t>niet</a:t>
            </a:r>
            <a:r>
              <a:rPr lang="en-US" sz="2000" dirty="0"/>
              <a:t> </a:t>
            </a:r>
            <a:r>
              <a:rPr lang="en-US" sz="2000" dirty="0" err="1"/>
              <a:t>bekijken</a:t>
            </a:r>
            <a:r>
              <a:rPr lang="en-US" sz="2000" dirty="0"/>
              <a:t> in </a:t>
            </a:r>
            <a:r>
              <a:rPr lang="en-US" sz="2000" dirty="0" err="1"/>
              <a:t>één</a:t>
            </a:r>
            <a:r>
              <a:rPr lang="en-US" sz="2000" dirty="0"/>
              <a:t> </a:t>
            </a:r>
            <a:r>
              <a:rPr lang="en-US" sz="2000" dirty="0" err="1"/>
              <a:t>organisme</a:t>
            </a:r>
            <a:r>
              <a:rPr lang="en-US" sz="2000" dirty="0"/>
              <a:t>, </a:t>
            </a:r>
            <a:r>
              <a:rPr lang="en-US" sz="2000" dirty="0" err="1"/>
              <a:t>maar</a:t>
            </a:r>
            <a:r>
              <a:rPr lang="en-US" sz="2000" dirty="0"/>
              <a:t>…….</a:t>
            </a:r>
          </a:p>
          <a:p>
            <a:endParaRPr lang="en-US" sz="2000" dirty="0"/>
          </a:p>
          <a:p>
            <a:r>
              <a:rPr lang="en-US" sz="2000" dirty="0"/>
              <a:t>je </a:t>
            </a:r>
            <a:r>
              <a:rPr lang="en-US" sz="2000" dirty="0" err="1"/>
              <a:t>moet</a:t>
            </a:r>
            <a:r>
              <a:rPr lang="en-US" sz="2000" dirty="0"/>
              <a:t> </a:t>
            </a:r>
            <a:r>
              <a:rPr lang="en-US" sz="2000" dirty="0" err="1"/>
              <a:t>kijken</a:t>
            </a:r>
            <a:r>
              <a:rPr lang="en-US" sz="2000" dirty="0"/>
              <a:t> </a:t>
            </a:r>
            <a:r>
              <a:rPr lang="en-US" sz="2000" dirty="0" err="1"/>
              <a:t>naar</a:t>
            </a:r>
            <a:r>
              <a:rPr lang="en-US" sz="2000" dirty="0"/>
              <a:t> </a:t>
            </a:r>
            <a:r>
              <a:rPr lang="en-US" sz="2000" dirty="0" err="1"/>
              <a:t>een</a:t>
            </a:r>
            <a:r>
              <a:rPr lang="en-US" sz="2000" dirty="0"/>
              <a:t> </a:t>
            </a:r>
            <a:r>
              <a:rPr lang="en-US" sz="2000" dirty="0" err="1"/>
              <a:t>populatie</a:t>
            </a:r>
            <a:endParaRPr lang="en-US" sz="2000" dirty="0"/>
          </a:p>
        </p:txBody>
      </p:sp>
      <p:sp>
        <p:nvSpPr>
          <p:cNvPr id="5" name="Text Box 5"/>
          <p:cNvSpPr txBox="1">
            <a:spLocks noChangeArrowheads="1"/>
          </p:cNvSpPr>
          <p:nvPr/>
        </p:nvSpPr>
        <p:spPr bwMode="auto">
          <a:xfrm>
            <a:off x="539551" y="3717032"/>
            <a:ext cx="7681582" cy="1631216"/>
          </a:xfrm>
          <a:prstGeom prst="rect">
            <a:avLst/>
          </a:prstGeom>
          <a:noFill/>
          <a:ln w="9525">
            <a:noFill/>
            <a:miter lim="800000"/>
            <a:headEnd/>
            <a:tailEnd/>
          </a:ln>
        </p:spPr>
        <p:txBody>
          <a:bodyPr wrap="square">
            <a:spAutoFit/>
          </a:bodyPr>
          <a:lstStyle/>
          <a:p>
            <a:r>
              <a:rPr lang="nl-NL" sz="2000" dirty="0"/>
              <a:t>Natuurlijke selectie gebeurt op individueel niveau (overleven of niet….)</a:t>
            </a:r>
          </a:p>
          <a:p>
            <a:endParaRPr lang="nl-NL" sz="2000" dirty="0"/>
          </a:p>
          <a:p>
            <a:r>
              <a:rPr lang="nl-NL" sz="2000" dirty="0"/>
              <a:t>Evolutionaire impact van selectie wordt pas duidelijk wanneer de veranderingen worden doorgegeven naar de volgende generatie (steeds maar weer)</a:t>
            </a:r>
            <a:endParaRPr lang="en-GB" sz="2000" dirty="0"/>
          </a:p>
        </p:txBody>
      </p:sp>
      <p:sp>
        <p:nvSpPr>
          <p:cNvPr id="11" name="Title 10"/>
          <p:cNvSpPr>
            <a:spLocks noGrp="1"/>
          </p:cNvSpPr>
          <p:nvPr>
            <p:ph type="title"/>
          </p:nvPr>
        </p:nvSpPr>
        <p:spPr>
          <a:xfrm>
            <a:off x="457200" y="-27384"/>
            <a:ext cx="8229600" cy="1143000"/>
          </a:xfrm>
        </p:spPr>
        <p:txBody>
          <a:bodyPr/>
          <a:lstStyle/>
          <a:p>
            <a:r>
              <a:rPr lang="nl-NL" dirty="0"/>
              <a:t>Evolutie</a:t>
            </a:r>
          </a:p>
        </p:txBody>
      </p:sp>
      <p:sp>
        <p:nvSpPr>
          <p:cNvPr id="2" name="Slide Number Placeholder 1"/>
          <p:cNvSpPr>
            <a:spLocks noGrp="1"/>
          </p:cNvSpPr>
          <p:nvPr>
            <p:ph type="sldNum" sz="quarter" idx="12"/>
          </p:nvPr>
        </p:nvSpPr>
        <p:spPr/>
        <p:txBody>
          <a:bodyPr/>
          <a:lstStyle/>
          <a:p>
            <a:fld id="{B1BBBE9F-4679-4B2F-9793-8104DC6BB18D}" type="slidenum">
              <a:rPr lang="nl-NL" smtClean="0"/>
              <a:t>4</a:t>
            </a:fld>
            <a:endParaRPr lang="nl-NL"/>
          </a:p>
        </p:txBody>
      </p:sp>
    </p:spTree>
    <p:extLst>
      <p:ext uri="{BB962C8B-B14F-4D97-AF65-F5344CB8AC3E}">
        <p14:creationId xmlns:p14="http://schemas.microsoft.com/office/powerpoint/2010/main" val="2056522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lstStyle/>
          <a:p>
            <a:pPr algn="ctr"/>
            <a:r>
              <a:rPr lang="nl-NL" dirty="0"/>
              <a:t>Geschiedenis</a:t>
            </a:r>
          </a:p>
        </p:txBody>
      </p:sp>
      <p:sp>
        <p:nvSpPr>
          <p:cNvPr id="3" name="Content Placeholder 2"/>
          <p:cNvSpPr>
            <a:spLocks noGrp="1"/>
          </p:cNvSpPr>
          <p:nvPr>
            <p:ph idx="1"/>
          </p:nvPr>
        </p:nvSpPr>
        <p:spPr/>
        <p:txBody>
          <a:bodyPr>
            <a:normAutofit/>
          </a:bodyPr>
          <a:lstStyle/>
          <a:p>
            <a:pPr>
              <a:buNone/>
            </a:pPr>
            <a:r>
              <a:rPr lang="nl-NL" sz="2000" dirty="0"/>
              <a:t>Rond 1800 was de gebruikelijke hypothese over erfelijkheid de “</a:t>
            </a:r>
            <a:r>
              <a:rPr lang="nl-NL" sz="2000" b="1" dirty="0"/>
              <a:t>meng</a:t>
            </a:r>
            <a:r>
              <a:rPr lang="nl-NL" sz="2000" dirty="0"/>
              <a:t>”</a:t>
            </a:r>
            <a:r>
              <a:rPr lang="nl-NL" sz="2000" b="1" dirty="0"/>
              <a:t> </a:t>
            </a:r>
            <a:r>
              <a:rPr lang="nl-NL" sz="2000" dirty="0"/>
              <a:t>hypothese’:</a:t>
            </a:r>
          </a:p>
          <a:p>
            <a:pPr>
              <a:buNone/>
            </a:pPr>
            <a:endParaRPr lang="nl-NL" sz="2000" dirty="0"/>
          </a:p>
          <a:p>
            <a:pPr>
              <a:buNone/>
            </a:pPr>
            <a:r>
              <a:rPr lang="nl-NL" sz="2000" dirty="0"/>
              <a:t>Eigenschappen van ouders worden met elkaar vermengd</a:t>
            </a:r>
          </a:p>
          <a:p>
            <a:pPr>
              <a:buNone/>
            </a:pPr>
            <a:endParaRPr lang="nl-NL" sz="2000" dirty="0"/>
          </a:p>
          <a:p>
            <a:pPr>
              <a:buFont typeface="Wingdings" panose="05000000000000000000" pitchFamily="2" charset="2"/>
              <a:buChar char="§"/>
            </a:pPr>
            <a:r>
              <a:rPr lang="nl-NL" sz="2000" dirty="0"/>
              <a:t>Dit zou betekenen dat je uiteindelijk een </a:t>
            </a:r>
            <a:r>
              <a:rPr lang="nl-NL" sz="2000" b="1" dirty="0"/>
              <a:t>uniforme</a:t>
            </a:r>
            <a:r>
              <a:rPr lang="nl-NL" sz="2000" dirty="0"/>
              <a:t> populatie zou krijgen, wanneer alle eigenschappen </a:t>
            </a:r>
            <a:r>
              <a:rPr lang="nl-NL" sz="2000" b="1" dirty="0"/>
              <a:t>volledig</a:t>
            </a:r>
            <a:r>
              <a:rPr lang="nl-NL" sz="2000" dirty="0"/>
              <a:t> met elkaar </a:t>
            </a:r>
            <a:r>
              <a:rPr lang="nl-NL" sz="2000" b="1" dirty="0"/>
              <a:t>gemengd </a:t>
            </a:r>
            <a:r>
              <a:rPr lang="nl-NL" sz="2000" dirty="0"/>
              <a:t>zijn. </a:t>
            </a:r>
          </a:p>
          <a:p>
            <a:pPr>
              <a:buFont typeface="Wingdings" panose="05000000000000000000" pitchFamily="2" charset="2"/>
              <a:buChar char="§"/>
            </a:pPr>
            <a:r>
              <a:rPr lang="nl-NL" sz="2000" dirty="0"/>
              <a:t>Dit past ook niet bij de observatie dat sommige eigenschappen een generatie ‘overslaan’. </a:t>
            </a:r>
          </a:p>
          <a:p>
            <a:pPr>
              <a:buNone/>
            </a:pPr>
            <a:endParaRPr lang="nl-NL" sz="2000" dirty="0"/>
          </a:p>
          <a:p>
            <a:pPr>
              <a:buNone/>
            </a:pPr>
            <a:endParaRPr lang="nl-NL" sz="2000" dirty="0"/>
          </a:p>
        </p:txBody>
      </p:sp>
      <p:sp>
        <p:nvSpPr>
          <p:cNvPr id="4" name="Slide Number Placeholder 3"/>
          <p:cNvSpPr>
            <a:spLocks noGrp="1"/>
          </p:cNvSpPr>
          <p:nvPr>
            <p:ph type="sldNum" sz="quarter" idx="12"/>
          </p:nvPr>
        </p:nvSpPr>
        <p:spPr/>
        <p:txBody>
          <a:bodyPr/>
          <a:lstStyle/>
          <a:p>
            <a:fld id="{1C72A424-5177-4D9F-85D4-117F1918C171}" type="slidenum">
              <a:rPr lang="nl-NL" smtClean="0"/>
              <a:pPr/>
              <a:t>5</a:t>
            </a:fld>
            <a:endParaRPr lang="nl-NL"/>
          </a:p>
        </p:txBody>
      </p:sp>
    </p:spTree>
    <p:extLst>
      <p:ext uri="{BB962C8B-B14F-4D97-AF65-F5344CB8AC3E}">
        <p14:creationId xmlns:p14="http://schemas.microsoft.com/office/powerpoint/2010/main" val="21803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57200" y="3412064"/>
            <a:ext cx="8591550" cy="2289175"/>
          </a:xfrm>
          <a:prstGeom prst="rect">
            <a:avLst/>
          </a:prstGeom>
          <a:noFill/>
          <a:ln w="9525">
            <a:noFill/>
            <a:miter lim="800000"/>
            <a:headEnd/>
            <a:tailEnd/>
          </a:ln>
        </p:spPr>
        <p:txBody>
          <a:bodyPr wrap="none">
            <a:spAutoFit/>
          </a:bodyPr>
          <a:lstStyle/>
          <a:p>
            <a:r>
              <a:rPr lang="nl-NL" u="sng" dirty="0"/>
              <a:t>Mendel:</a:t>
            </a:r>
            <a:r>
              <a:rPr lang="nl-NL" dirty="0"/>
              <a:t> publiceerde zijn theorie (maar die had Darwin nooit gezien)</a:t>
            </a:r>
          </a:p>
          <a:p>
            <a:endParaRPr lang="nl-NL" dirty="0"/>
          </a:p>
          <a:p>
            <a:endParaRPr lang="nl-NL" dirty="0"/>
          </a:p>
          <a:p>
            <a:r>
              <a:rPr lang="nl-NL" dirty="0"/>
              <a:t>Darwin keek meer naar “kwantitatieve eigenschappen” </a:t>
            </a:r>
          </a:p>
          <a:p>
            <a:r>
              <a:rPr lang="nl-NL" dirty="0"/>
              <a:t>	(eigenschappen die variëren over een continuüm, bv lengte, snelheid, </a:t>
            </a:r>
            <a:r>
              <a:rPr lang="nl-NL" dirty="0" err="1"/>
              <a:t>etc</a:t>
            </a:r>
            <a:r>
              <a:rPr lang="nl-NL" dirty="0"/>
              <a:t>)</a:t>
            </a:r>
          </a:p>
          <a:p>
            <a:endParaRPr lang="nl-NL" dirty="0"/>
          </a:p>
          <a:p>
            <a:r>
              <a:rPr lang="nl-NL" dirty="0"/>
              <a:t>Mendel keek meer daar “discrete eigenschappen”</a:t>
            </a:r>
          </a:p>
          <a:p>
            <a:r>
              <a:rPr lang="nl-NL" dirty="0"/>
              <a:t>	(eigenschappen met enkele vaste kenmerken)</a:t>
            </a:r>
            <a:endParaRPr lang="en-GB" dirty="0"/>
          </a:p>
        </p:txBody>
      </p:sp>
      <p:sp>
        <p:nvSpPr>
          <p:cNvPr id="6" name="Text Box 4"/>
          <p:cNvSpPr txBox="1">
            <a:spLocks noChangeArrowheads="1"/>
          </p:cNvSpPr>
          <p:nvPr/>
        </p:nvSpPr>
        <p:spPr bwMode="auto">
          <a:xfrm>
            <a:off x="441325" y="2229377"/>
            <a:ext cx="7509876" cy="923330"/>
          </a:xfrm>
          <a:prstGeom prst="rect">
            <a:avLst/>
          </a:prstGeom>
          <a:noFill/>
          <a:ln w="9525">
            <a:noFill/>
            <a:miter lim="800000"/>
            <a:headEnd/>
            <a:tailEnd/>
          </a:ln>
        </p:spPr>
        <p:txBody>
          <a:bodyPr wrap="none">
            <a:spAutoFit/>
          </a:bodyPr>
          <a:lstStyle/>
          <a:p>
            <a:r>
              <a:rPr lang="nl-NL" u="sng" dirty="0"/>
              <a:t>Darwin:</a:t>
            </a:r>
            <a:r>
              <a:rPr lang="nl-NL" dirty="0"/>
              <a:t> vond het lastig de overdracht van eigenschappen te beschrijven</a:t>
            </a:r>
          </a:p>
          <a:p>
            <a:r>
              <a:rPr lang="nl-NL" dirty="0"/>
              <a:t>	(menghypothese</a:t>
            </a:r>
            <a:r>
              <a:rPr lang="nl-NL" dirty="0">
                <a:sym typeface="Wingdings" pitchFamily="2" charset="2"/>
              </a:rPr>
              <a:t> uiteindelijk zou alles hetzelfde moeten worden)</a:t>
            </a:r>
          </a:p>
          <a:p>
            <a:endParaRPr lang="en-GB" dirty="0"/>
          </a:p>
        </p:txBody>
      </p:sp>
      <p:sp>
        <p:nvSpPr>
          <p:cNvPr id="2" name="Title 1"/>
          <p:cNvSpPr>
            <a:spLocks noGrp="1"/>
          </p:cNvSpPr>
          <p:nvPr>
            <p:ph type="title"/>
          </p:nvPr>
        </p:nvSpPr>
        <p:spPr>
          <a:xfrm>
            <a:off x="628650" y="0"/>
            <a:ext cx="7886700" cy="1325563"/>
          </a:xfrm>
        </p:spPr>
        <p:txBody>
          <a:bodyPr/>
          <a:lstStyle/>
          <a:p>
            <a:pPr algn="ctr"/>
            <a:r>
              <a:rPr lang="nl-NL" dirty="0"/>
              <a:t>Evolutie</a:t>
            </a:r>
          </a:p>
        </p:txBody>
      </p:sp>
      <p:sp>
        <p:nvSpPr>
          <p:cNvPr id="3" name="Slide Number Placeholder 2"/>
          <p:cNvSpPr>
            <a:spLocks noGrp="1"/>
          </p:cNvSpPr>
          <p:nvPr>
            <p:ph type="sldNum" sz="quarter" idx="12"/>
          </p:nvPr>
        </p:nvSpPr>
        <p:spPr/>
        <p:txBody>
          <a:bodyPr/>
          <a:lstStyle/>
          <a:p>
            <a:fld id="{B1BBBE9F-4679-4B2F-9793-8104DC6BB18D}" type="slidenum">
              <a:rPr lang="nl-NL" smtClean="0"/>
              <a:t>6</a:t>
            </a:fld>
            <a:endParaRPr lang="nl-NL"/>
          </a:p>
        </p:txBody>
      </p:sp>
      <p:pic>
        <p:nvPicPr>
          <p:cNvPr id="5" name="Picture 4"/>
          <p:cNvPicPr>
            <a:picLocks noChangeAspect="1"/>
          </p:cNvPicPr>
          <p:nvPr/>
        </p:nvPicPr>
        <p:blipFill>
          <a:blip r:embed="rId2"/>
          <a:stretch>
            <a:fillRect/>
          </a:stretch>
        </p:blipFill>
        <p:spPr>
          <a:xfrm>
            <a:off x="6350" y="4119"/>
            <a:ext cx="1432947" cy="1965902"/>
          </a:xfrm>
          <a:prstGeom prst="rect">
            <a:avLst/>
          </a:prstGeom>
        </p:spPr>
      </p:pic>
      <p:pic>
        <p:nvPicPr>
          <p:cNvPr id="7" name="Picture 6"/>
          <p:cNvPicPr>
            <a:picLocks noChangeAspect="1"/>
          </p:cNvPicPr>
          <p:nvPr/>
        </p:nvPicPr>
        <p:blipFill>
          <a:blip r:embed="rId3"/>
          <a:stretch>
            <a:fillRect/>
          </a:stretch>
        </p:blipFill>
        <p:spPr>
          <a:xfrm>
            <a:off x="7136059" y="54731"/>
            <a:ext cx="2007941" cy="1788586"/>
          </a:xfrm>
          <a:prstGeom prst="rect">
            <a:avLst/>
          </a:prstGeom>
        </p:spPr>
      </p:pic>
    </p:spTree>
    <p:extLst>
      <p:ext uri="{BB962C8B-B14F-4D97-AF65-F5344CB8AC3E}">
        <p14:creationId xmlns:p14="http://schemas.microsoft.com/office/powerpoint/2010/main" val="98450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5" descr="23_01MedGroundFinch-L"/>
          <p:cNvPicPr>
            <a:picLocks noChangeAspect="1" noChangeArrowheads="1"/>
          </p:cNvPicPr>
          <p:nvPr/>
        </p:nvPicPr>
        <p:blipFill>
          <a:blip r:embed="rId2" cstate="print"/>
          <a:srcRect l="1293" t="2837" r="450" b="4336"/>
          <a:stretch>
            <a:fillRect/>
          </a:stretch>
        </p:blipFill>
        <p:spPr bwMode="auto">
          <a:xfrm>
            <a:off x="179512" y="188641"/>
            <a:ext cx="4336784" cy="3024336"/>
          </a:xfrm>
          <a:prstGeom prst="rect">
            <a:avLst/>
          </a:prstGeom>
          <a:noFill/>
          <a:ln>
            <a:solidFill>
              <a:schemeClr val="tx1"/>
            </a:solidFill>
          </a:ln>
        </p:spPr>
      </p:pic>
      <p:pic>
        <p:nvPicPr>
          <p:cNvPr id="1026" name="Picture 2"/>
          <p:cNvPicPr>
            <a:picLocks noChangeAspect="1" noChangeArrowheads="1"/>
          </p:cNvPicPr>
          <p:nvPr/>
        </p:nvPicPr>
        <p:blipFill>
          <a:blip r:embed="rId3" cstate="print"/>
          <a:srcRect/>
          <a:stretch>
            <a:fillRect/>
          </a:stretch>
        </p:blipFill>
        <p:spPr bwMode="auto">
          <a:xfrm>
            <a:off x="4782465" y="2060848"/>
            <a:ext cx="4091412" cy="4585345"/>
          </a:xfrm>
          <a:prstGeom prst="rect">
            <a:avLst/>
          </a:prstGeom>
          <a:noFill/>
          <a:ln w="9525">
            <a:solidFill>
              <a:schemeClr val="tx1"/>
            </a:solidFill>
            <a:miter lim="800000"/>
            <a:headEnd/>
            <a:tailEnd/>
          </a:ln>
        </p:spPr>
      </p:pic>
      <p:sp>
        <p:nvSpPr>
          <p:cNvPr id="2" name="Slide Number Placeholder 1"/>
          <p:cNvSpPr>
            <a:spLocks noGrp="1"/>
          </p:cNvSpPr>
          <p:nvPr>
            <p:ph type="sldNum" sz="quarter" idx="12"/>
          </p:nvPr>
        </p:nvSpPr>
        <p:spPr/>
        <p:txBody>
          <a:bodyPr/>
          <a:lstStyle/>
          <a:p>
            <a:fld id="{B1BBBE9F-4679-4B2F-9793-8104DC6BB18D}" type="slidenum">
              <a:rPr lang="nl-NL" smtClean="0"/>
              <a:t>7</a:t>
            </a:fld>
            <a:endParaRPr lang="nl-NL"/>
          </a:p>
        </p:txBody>
      </p:sp>
    </p:spTree>
    <p:extLst>
      <p:ext uri="{BB962C8B-B14F-4D97-AF65-F5344CB8AC3E}">
        <p14:creationId xmlns:p14="http://schemas.microsoft.com/office/powerpoint/2010/main" val="102240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pPr algn="ctr"/>
            <a:r>
              <a:rPr lang="nl-NL" dirty="0"/>
              <a:t>Evolutie</a:t>
            </a:r>
          </a:p>
        </p:txBody>
      </p:sp>
      <p:sp>
        <p:nvSpPr>
          <p:cNvPr id="3" name="Content Placeholder 2"/>
          <p:cNvSpPr>
            <a:spLocks noGrp="1"/>
          </p:cNvSpPr>
          <p:nvPr>
            <p:ph idx="1"/>
          </p:nvPr>
        </p:nvSpPr>
        <p:spPr/>
        <p:txBody>
          <a:bodyPr>
            <a:normAutofit lnSpcReduction="10000"/>
          </a:bodyPr>
          <a:lstStyle/>
          <a:p>
            <a:pPr algn="ctr">
              <a:buNone/>
            </a:pPr>
            <a:r>
              <a:rPr lang="nl-NL" sz="2000" dirty="0"/>
              <a:t>Onderzoek naar vink (</a:t>
            </a:r>
            <a:r>
              <a:rPr lang="nl-NL" sz="2000" i="1" dirty="0"/>
              <a:t>Geospiza fortis</a:t>
            </a:r>
            <a:r>
              <a:rPr lang="nl-NL" sz="2000" dirty="0"/>
              <a:t>): tijdens droogte overlijden heel veel vogels. Er is een tekort aan zachte, kleine zaden. De vogels die wél overleven eten grotere en hardere zaden. De vogels die overleven hebben doorgaans een diepere en grotere snavel.</a:t>
            </a:r>
          </a:p>
          <a:p>
            <a:pPr algn="ctr">
              <a:buNone/>
            </a:pPr>
            <a:endParaRPr lang="nl-NL" sz="2000" dirty="0"/>
          </a:p>
          <a:p>
            <a:pPr>
              <a:buNone/>
            </a:pPr>
            <a:r>
              <a:rPr lang="nl-NL" sz="2000" dirty="0"/>
              <a:t>Situatie voor:	</a:t>
            </a:r>
            <a:r>
              <a:rPr lang="nl-NL" sz="2000" b="1" dirty="0"/>
              <a:t>variatie</a:t>
            </a:r>
            <a:r>
              <a:rPr lang="nl-NL" sz="2000" dirty="0"/>
              <a:t> in grootte van de snavel</a:t>
            </a:r>
          </a:p>
          <a:p>
            <a:pPr>
              <a:buNone/>
            </a:pPr>
            <a:endParaRPr lang="nl-NL" sz="2000" dirty="0"/>
          </a:p>
          <a:p>
            <a:pPr>
              <a:buNone/>
            </a:pPr>
            <a:r>
              <a:rPr lang="nl-NL" sz="2000" dirty="0"/>
              <a:t>Selectie:		vogels met een grote, diepe snavel overleven</a:t>
            </a:r>
          </a:p>
          <a:p>
            <a:pPr>
              <a:buNone/>
            </a:pPr>
            <a:endParaRPr lang="nl-NL" sz="2000" dirty="0"/>
          </a:p>
          <a:p>
            <a:pPr>
              <a:buNone/>
            </a:pPr>
            <a:r>
              <a:rPr lang="nl-NL" sz="2000" dirty="0"/>
              <a:t>De snavelgrootte van het </a:t>
            </a:r>
            <a:r>
              <a:rPr lang="nl-NL" sz="2000" b="1" dirty="0"/>
              <a:t>individu</a:t>
            </a:r>
            <a:r>
              <a:rPr lang="nl-NL" sz="2000" dirty="0"/>
              <a:t> verandert niet, maar binnen de populatie komt na de selectie een grotere snavel </a:t>
            </a:r>
            <a:r>
              <a:rPr lang="nl-NL" sz="2000" b="1" dirty="0"/>
              <a:t>meer voor</a:t>
            </a:r>
            <a:r>
              <a:rPr lang="nl-NL" sz="2000" dirty="0"/>
              <a:t>. </a:t>
            </a:r>
          </a:p>
          <a:p>
            <a:pPr>
              <a:buNone/>
            </a:pPr>
            <a:endParaRPr lang="nl-NL" sz="2000" dirty="0"/>
          </a:p>
          <a:p>
            <a:pPr>
              <a:buNone/>
            </a:pPr>
            <a:r>
              <a:rPr lang="nl-NL" sz="2000" dirty="0"/>
              <a:t>Dus evolutie werkt </a:t>
            </a:r>
            <a:r>
              <a:rPr lang="nl-NL" sz="2000" b="1" dirty="0"/>
              <a:t>alleen op populatieniveau</a:t>
            </a:r>
            <a:r>
              <a:rPr lang="nl-NL" sz="2000" dirty="0"/>
              <a:t> en niet </a:t>
            </a:r>
            <a:r>
              <a:rPr lang="nl-NL" sz="2000" b="1" dirty="0"/>
              <a:t>per individu</a:t>
            </a:r>
            <a:r>
              <a:rPr lang="nl-NL" sz="2000" dirty="0"/>
              <a:t>.</a:t>
            </a:r>
          </a:p>
        </p:txBody>
      </p:sp>
      <p:sp>
        <p:nvSpPr>
          <p:cNvPr id="4" name="Slide Number Placeholder 3"/>
          <p:cNvSpPr>
            <a:spLocks noGrp="1"/>
          </p:cNvSpPr>
          <p:nvPr>
            <p:ph type="sldNum" sz="quarter" idx="12"/>
          </p:nvPr>
        </p:nvSpPr>
        <p:spPr/>
        <p:txBody>
          <a:bodyPr/>
          <a:lstStyle/>
          <a:p>
            <a:fld id="{B1BBBE9F-4679-4B2F-9793-8104DC6BB18D}" type="slidenum">
              <a:rPr lang="nl-NL" smtClean="0"/>
              <a:t>8</a:t>
            </a:fld>
            <a:endParaRPr lang="nl-NL"/>
          </a:p>
        </p:txBody>
      </p:sp>
    </p:spTree>
    <p:extLst>
      <p:ext uri="{BB962C8B-B14F-4D97-AF65-F5344CB8AC3E}">
        <p14:creationId xmlns:p14="http://schemas.microsoft.com/office/powerpoint/2010/main" val="1461333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251520" y="1196753"/>
            <a:ext cx="8568952" cy="5324535"/>
          </a:xfrm>
          <a:prstGeom prst="rect">
            <a:avLst/>
          </a:prstGeom>
          <a:noFill/>
          <a:ln w="9525">
            <a:noFill/>
            <a:miter lim="800000"/>
            <a:headEnd/>
            <a:tailEnd/>
          </a:ln>
        </p:spPr>
        <p:txBody>
          <a:bodyPr wrap="square">
            <a:spAutoFit/>
          </a:bodyPr>
          <a:lstStyle/>
          <a:p>
            <a:r>
              <a:rPr lang="nl-NL" sz="2000" dirty="0"/>
              <a:t>Bestudeert </a:t>
            </a:r>
            <a:r>
              <a:rPr lang="nl-NL" sz="2000" b="1" dirty="0"/>
              <a:t>hoe</a:t>
            </a:r>
            <a:r>
              <a:rPr lang="nl-NL" sz="2000" dirty="0"/>
              <a:t> een populatie </a:t>
            </a:r>
            <a:r>
              <a:rPr lang="nl-NL" sz="2000" b="1" dirty="0"/>
              <a:t>evolueert in de tijd</a:t>
            </a:r>
          </a:p>
          <a:p>
            <a:endParaRPr lang="nl-NL" sz="2000" b="1" dirty="0"/>
          </a:p>
          <a:p>
            <a:r>
              <a:rPr lang="nl-NL" sz="2000" b="1" u="sng" dirty="0"/>
              <a:t>Definities</a:t>
            </a:r>
          </a:p>
          <a:p>
            <a:endParaRPr lang="nl-NL" sz="2000" b="1" dirty="0">
              <a:solidFill>
                <a:schemeClr val="accent2"/>
              </a:solidFill>
            </a:endParaRPr>
          </a:p>
          <a:p>
            <a:r>
              <a:rPr lang="nl-NL" sz="2000" b="1" dirty="0"/>
              <a:t>Populatie: </a:t>
            </a:r>
          </a:p>
          <a:p>
            <a:r>
              <a:rPr lang="nl-NL" sz="2000" dirty="0"/>
              <a:t>Groep van organismen/individuen op een bepaalde </a:t>
            </a:r>
            <a:r>
              <a:rPr lang="nl-NL" sz="2000" b="1" dirty="0"/>
              <a:t>locatie</a:t>
            </a:r>
            <a:r>
              <a:rPr lang="nl-NL" sz="2000" dirty="0"/>
              <a:t>, die </a:t>
            </a:r>
            <a:r>
              <a:rPr lang="nl-NL" sz="2000" b="1" dirty="0"/>
              <a:t>onderling kruisen </a:t>
            </a:r>
            <a:r>
              <a:rPr lang="nl-NL" sz="2000" dirty="0"/>
              <a:t>en vruchtbare nakomelingen produceren.</a:t>
            </a:r>
          </a:p>
          <a:p>
            <a:endParaRPr lang="nl-NL" sz="2000" dirty="0"/>
          </a:p>
          <a:p>
            <a:r>
              <a:rPr lang="nl-NL" sz="2000" b="1" dirty="0"/>
              <a:t>Genpool:</a:t>
            </a:r>
            <a:r>
              <a:rPr lang="nl-NL" sz="2000" dirty="0"/>
              <a:t> </a:t>
            </a:r>
          </a:p>
          <a:p>
            <a:r>
              <a:rPr lang="nl-NL" sz="2000" dirty="0"/>
              <a:t>Totale hoeveelheid genen in een populatie op een bepaald moment</a:t>
            </a:r>
          </a:p>
          <a:p>
            <a:r>
              <a:rPr lang="nl-NL" sz="2000" dirty="0"/>
              <a:t>(dus ook </a:t>
            </a:r>
            <a:r>
              <a:rPr lang="nl-NL" sz="2000" b="1" dirty="0"/>
              <a:t>alle afzonderlijke allelen</a:t>
            </a:r>
            <a:r>
              <a:rPr lang="nl-NL" sz="2000" dirty="0"/>
              <a:t>).</a:t>
            </a:r>
          </a:p>
          <a:p>
            <a:endParaRPr lang="nl-NL" sz="2000" dirty="0">
              <a:solidFill>
                <a:schemeClr val="accent2"/>
              </a:solidFill>
            </a:endParaRPr>
          </a:p>
          <a:p>
            <a:r>
              <a:rPr lang="nl-NL" sz="2000" b="1" dirty="0"/>
              <a:t>Allele fixed in the gene pool:</a:t>
            </a:r>
            <a:r>
              <a:rPr lang="nl-NL" sz="2000" dirty="0"/>
              <a:t> Als op één bepaalde locus slechts 1 type allel aanwezig is in de hele populatie </a:t>
            </a:r>
            <a:r>
              <a:rPr lang="nl-NL" sz="2000" dirty="0">
                <a:sym typeface="Wingdings" pitchFamily="2" charset="2"/>
              </a:rPr>
              <a:t> alle individuen zijn homozygoot voor dat allel</a:t>
            </a:r>
            <a:r>
              <a:rPr lang="nl-NL" sz="2000" dirty="0"/>
              <a:t> </a:t>
            </a:r>
          </a:p>
          <a:p>
            <a:endParaRPr lang="nl-NL" sz="2000" dirty="0"/>
          </a:p>
          <a:p>
            <a:r>
              <a:rPr lang="nl-NL" sz="2000" b="1" dirty="0"/>
              <a:t>Allele frequency:</a:t>
            </a:r>
            <a:endParaRPr lang="nl-NL" sz="2000" dirty="0"/>
          </a:p>
          <a:p>
            <a:r>
              <a:rPr lang="nl-NL" sz="2000" dirty="0"/>
              <a:t>Aantal keren dat 1 allel in een populatie voor komt.</a:t>
            </a:r>
            <a:endParaRPr lang="nl-NL" sz="2000" b="1" dirty="0"/>
          </a:p>
        </p:txBody>
      </p:sp>
      <p:sp>
        <p:nvSpPr>
          <p:cNvPr id="3" name="Title 2"/>
          <p:cNvSpPr>
            <a:spLocks noGrp="1"/>
          </p:cNvSpPr>
          <p:nvPr>
            <p:ph type="title"/>
          </p:nvPr>
        </p:nvSpPr>
        <p:spPr>
          <a:xfrm>
            <a:off x="457200" y="-27384"/>
            <a:ext cx="8229600" cy="1143000"/>
          </a:xfrm>
        </p:spPr>
        <p:txBody>
          <a:bodyPr/>
          <a:lstStyle/>
          <a:p>
            <a:r>
              <a:rPr lang="nl-NL" dirty="0"/>
              <a:t>Populatiegenetica</a:t>
            </a:r>
          </a:p>
        </p:txBody>
      </p:sp>
      <p:sp>
        <p:nvSpPr>
          <p:cNvPr id="2" name="Slide Number Placeholder 1"/>
          <p:cNvSpPr>
            <a:spLocks noGrp="1"/>
          </p:cNvSpPr>
          <p:nvPr>
            <p:ph type="sldNum" sz="quarter" idx="12"/>
          </p:nvPr>
        </p:nvSpPr>
        <p:spPr/>
        <p:txBody>
          <a:bodyPr/>
          <a:lstStyle/>
          <a:p>
            <a:fld id="{B1BBBE9F-4679-4B2F-9793-8104DC6BB18D}" type="slidenum">
              <a:rPr lang="nl-NL" smtClean="0"/>
              <a:t>9</a:t>
            </a:fld>
            <a:endParaRPr lang="nl-NL"/>
          </a:p>
        </p:txBody>
      </p:sp>
    </p:spTree>
    <p:extLst>
      <p:ext uri="{BB962C8B-B14F-4D97-AF65-F5344CB8AC3E}">
        <p14:creationId xmlns:p14="http://schemas.microsoft.com/office/powerpoint/2010/main" val="20116684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2343</TotalTime>
  <Words>1006</Words>
  <Application>Microsoft Macintosh PowerPoint</Application>
  <PresentationFormat>On-screen Show (4:3)</PresentationFormat>
  <Paragraphs>243</Paragraphs>
  <Slides>28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PowerPoint Presentation</vt:lpstr>
      <vt:lpstr>PowerPoint Presentation</vt:lpstr>
      <vt:lpstr>PowerPoint Presentation</vt:lpstr>
      <vt:lpstr>Evolutie</vt:lpstr>
      <vt:lpstr>Geschiedenis</vt:lpstr>
      <vt:lpstr>Evolutie</vt:lpstr>
      <vt:lpstr>PowerPoint Presentation</vt:lpstr>
      <vt:lpstr>Evolutie</vt:lpstr>
      <vt:lpstr>Populatiegenetica</vt:lpstr>
      <vt:lpstr>Populatiegenetica</vt:lpstr>
      <vt:lpstr>Genetische variatie</vt:lpstr>
      <vt:lpstr>Genetische variatie</vt:lpstr>
      <vt:lpstr>Variatie en geografie</vt:lpstr>
      <vt:lpstr>Variatie en geografie</vt:lpstr>
      <vt:lpstr>Variatie en geografie</vt:lpstr>
      <vt:lpstr>PowerPoint Presentation</vt:lpstr>
      <vt:lpstr>Variatie en geografie</vt:lpstr>
      <vt:lpstr>Nieuwe allelen</vt:lpstr>
      <vt:lpstr>Nieuwe allelen</vt:lpstr>
      <vt:lpstr>Wel of geen evolutie?</vt:lpstr>
      <vt:lpstr>Hardy-Weinberg vergelijking</vt:lpstr>
      <vt:lpstr>Hardy-Weinberg vergelijking</vt:lpstr>
      <vt:lpstr>Hardy-Weinberg vergelijking</vt:lpstr>
      <vt:lpstr>Hardy-Weinberg vergelijking</vt:lpstr>
      <vt:lpstr>Hardy-Weinberg vergelijking</vt:lpstr>
      <vt:lpstr>Hardy-Weinberg vergelijking</vt:lpstr>
      <vt:lpstr>Hardy-Weinberg vergelijking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Biologie 4</dc:title>
  <dc:creator>Jessica</dc:creator>
  <cp:lastModifiedBy>Bosman J, Jasper</cp:lastModifiedBy>
  <cp:revision>21</cp:revision>
  <dcterms:created xsi:type="dcterms:W3CDTF">2015-05-24T17:22:03Z</dcterms:created>
  <dcterms:modified xsi:type="dcterms:W3CDTF">2019-05-28T09:25:16Z</dcterms:modified>
</cp:coreProperties>
</file>